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64" r:id="rId10"/>
    <p:sldId id="265" r:id="rId11"/>
    <p:sldId id="266" r:id="rId12"/>
    <p:sldId id="267" r:id="rId13"/>
    <p:sldId id="268" r:id="rId14"/>
    <p:sldId id="269" r:id="rId15"/>
    <p:sldId id="28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7" r:id="rId25"/>
    <p:sldId id="279" r:id="rId26"/>
    <p:sldId id="280" r:id="rId27"/>
    <p:sldId id="281" r:id="rId28"/>
  </p:sldIdLst>
  <p:sldSz cx="18288000" cy="10287000"/>
  <p:notesSz cx="6858000" cy="9144000"/>
  <p:embeddedFontLst>
    <p:embeddedFont>
      <p:font typeface="Muli Bold" panose="020B0604020202020204" charset="-93"/>
      <p:regular r:id="rId29"/>
    </p:embeddedFont>
    <p:embeddedFont>
      <p:font typeface="Roboto" panose="02000000000000000000" pitchFamily="2" charset="0"/>
      <p:regular r:id="rId30"/>
      <p:bold r:id="rId31"/>
      <p:italic r:id="rId32"/>
    </p:embeddedFont>
    <p:embeddedFont>
      <p:font typeface="Roboto Bold" panose="020000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12" Type="http://schemas.openxmlformats.org/officeDocument/2006/relationships/slide" Target="slide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.svg"/><Relationship Id="rId5" Type="http://schemas.openxmlformats.org/officeDocument/2006/relationships/image" Target="../media/image50.png"/><Relationship Id="rId10" Type="http://schemas.openxmlformats.org/officeDocument/2006/relationships/image" Target="../media/image5.png"/><Relationship Id="rId4" Type="http://schemas.openxmlformats.org/officeDocument/2006/relationships/image" Target="../media/image49.svg"/><Relationship Id="rId9" Type="http://schemas.openxmlformats.org/officeDocument/2006/relationships/image" Target="../media/image52.png"/><Relationship Id="rId1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54.png"/><Relationship Id="rId7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svg"/><Relationship Id="rId18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.sv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svg"/><Relationship Id="rId10" Type="http://schemas.openxmlformats.org/officeDocument/2006/relationships/image" Target="../media/image53.png"/><Relationship Id="rId19" Type="http://schemas.openxmlformats.org/officeDocument/2006/relationships/image" Target="../media/image1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9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10" Type="http://schemas.openxmlformats.org/officeDocument/2006/relationships/image" Target="../media/image11.svg"/><Relationship Id="rId4" Type="http://schemas.openxmlformats.org/officeDocument/2006/relationships/image" Target="../media/image71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1.svg"/><Relationship Id="rId5" Type="http://schemas.openxmlformats.org/officeDocument/2006/relationships/image" Target="../media/image74.png"/><Relationship Id="rId10" Type="http://schemas.openxmlformats.org/officeDocument/2006/relationships/image" Target="../media/image10.png"/><Relationship Id="rId4" Type="http://schemas.openxmlformats.org/officeDocument/2006/relationships/image" Target="../media/image73.png"/><Relationship Id="rId9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6.png"/><Relationship Id="rId9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8.png"/><Relationship Id="rId7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79.png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21.xml"/><Relationship Id="rId7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25.xml"/><Relationship Id="rId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5.pn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12" Type="http://schemas.openxmlformats.org/officeDocument/2006/relationships/image" Target="../media/image4.png"/><Relationship Id="rId17" Type="http://schemas.openxmlformats.org/officeDocument/2006/relationships/image" Target="../media/image11.svg"/><Relationship Id="rId2" Type="http://schemas.openxmlformats.org/officeDocument/2006/relationships/image" Target="../media/image8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3.png"/><Relationship Id="rId5" Type="http://schemas.openxmlformats.org/officeDocument/2006/relationships/image" Target="../media/image83.png"/><Relationship Id="rId15" Type="http://schemas.openxmlformats.org/officeDocument/2006/relationships/slide" Target="slide7.xml"/><Relationship Id="rId10" Type="http://schemas.openxmlformats.org/officeDocument/2006/relationships/image" Target="../media/image88.svg"/><Relationship Id="rId4" Type="http://schemas.openxmlformats.org/officeDocument/2006/relationships/image" Target="../media/image82.gif"/><Relationship Id="rId9" Type="http://schemas.openxmlformats.org/officeDocument/2006/relationships/image" Target="../media/image87.png"/><Relationship Id="rId1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11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0.png"/><Relationship Id="rId5" Type="http://schemas.openxmlformats.org/officeDocument/2006/relationships/image" Target="../media/image92.png"/><Relationship Id="rId10" Type="http://schemas.openxmlformats.org/officeDocument/2006/relationships/slide" Target="slide2.xml"/><Relationship Id="rId4" Type="http://schemas.openxmlformats.org/officeDocument/2006/relationships/image" Target="../media/image4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sv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10" Type="http://schemas.openxmlformats.org/officeDocument/2006/relationships/image" Target="../media/image4.png"/><Relationship Id="rId4" Type="http://schemas.openxmlformats.org/officeDocument/2006/relationships/image" Target="../media/image99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sv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1.sv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svg"/><Relationship Id="rId3" Type="http://schemas.openxmlformats.org/officeDocument/2006/relationships/image" Target="../media/image4.png"/><Relationship Id="rId21" Type="http://schemas.openxmlformats.org/officeDocument/2006/relationships/image" Target="../media/image31.svg"/><Relationship Id="rId34" Type="http://schemas.openxmlformats.org/officeDocument/2006/relationships/image" Target="../media/image44.svg"/><Relationship Id="rId7" Type="http://schemas.openxmlformats.org/officeDocument/2006/relationships/image" Target="../media/image10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6.sv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36" Type="http://schemas.openxmlformats.org/officeDocument/2006/relationships/image" Target="../media/image46.sv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31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35" Type="http://schemas.openxmlformats.org/officeDocument/2006/relationships/image" Target="../media/image45.png"/><Relationship Id="rId8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817404" y="-1908760"/>
            <a:ext cx="4721647" cy="3817521"/>
            <a:chOff x="0" y="0"/>
            <a:chExt cx="1023214" cy="827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3214" cy="827283"/>
            </a:xfrm>
            <a:custGeom>
              <a:avLst/>
              <a:gdLst/>
              <a:ahLst/>
              <a:cxnLst/>
              <a:rect l="l" t="t" r="r" b="b"/>
              <a:pathLst>
                <a:path w="1023214" h="827283">
                  <a:moveTo>
                    <a:pt x="511607" y="0"/>
                  </a:moveTo>
                  <a:lnTo>
                    <a:pt x="1023214" y="827283"/>
                  </a:lnTo>
                  <a:lnTo>
                    <a:pt x="0" y="827283"/>
                  </a:lnTo>
                  <a:lnTo>
                    <a:pt x="511607" y="0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9877" y="317421"/>
              <a:ext cx="703459" cy="45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H="1" flipV="1">
            <a:off x="12551550" y="3897722"/>
            <a:ext cx="8464534" cy="4200525"/>
          </a:xfrm>
          <a:custGeom>
            <a:avLst/>
            <a:gdLst/>
            <a:ahLst/>
            <a:cxnLst/>
            <a:rect l="l" t="t" r="r" b="b"/>
            <a:pathLst>
              <a:path w="8464534" h="4200525">
                <a:moveTo>
                  <a:pt x="8464534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4" y="0"/>
                </a:lnTo>
                <a:lnTo>
                  <a:pt x="8464534" y="4200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3604446" y="1879652"/>
            <a:ext cx="11079109" cy="3668369"/>
            <a:chOff x="0" y="0"/>
            <a:chExt cx="14772145" cy="4891159"/>
          </a:xfrm>
        </p:grpSpPr>
        <p:sp>
          <p:nvSpPr>
            <p:cNvPr id="7" name="TextBox 7"/>
            <p:cNvSpPr txBox="1"/>
            <p:nvPr/>
          </p:nvSpPr>
          <p:spPr>
            <a:xfrm>
              <a:off x="0" y="258445"/>
              <a:ext cx="1477214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-55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BÁO CÁO: KHOÁ LUẬN TỐT NGHIỆP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58213"/>
              <a:ext cx="14772145" cy="283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THIẾT KẾ VÀ CHẾ TẠO MÁY KIỂM TRA 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MÁY KHOAN PIN TỰ ĐỘNG CÓ GIÁM SÁT 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QUA WEB-SERVER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37658" y="6921308"/>
            <a:ext cx="649841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SVTH: 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PHAN THỊ KIM THOA   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SVTH: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NGUYỄN NGỌC QUÝ   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SVTH: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TRẦN THẢO HƯNG     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NGÀNH: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CÔNG NGHỆ KỸ THUẬT CƠ ĐIỆN TỬ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KHÓA: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2020 - 2024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35" y="9299973"/>
            <a:ext cx="693995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TP. </a:t>
            </a:r>
            <a:r>
              <a:rPr lang="en-US" sz="25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Hồ</a:t>
            </a:r>
            <a:r>
              <a:rPr lang="en-US" sz="25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Chí Minh, </a:t>
            </a:r>
            <a:r>
              <a:rPr lang="en-US" sz="25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ngày</a:t>
            </a:r>
            <a:r>
              <a:rPr lang="en-US" sz="25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03 </a:t>
            </a:r>
            <a:r>
              <a:rPr lang="en-US" sz="25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tháng</a:t>
            </a:r>
            <a:r>
              <a:rPr lang="en-US" sz="25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7 </a:t>
            </a:r>
            <a:r>
              <a:rPr lang="en-US" sz="25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năm</a:t>
            </a:r>
            <a:r>
              <a:rPr lang="en-US" sz="25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2024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018533" y="765893"/>
            <a:ext cx="12250935" cy="999825"/>
            <a:chOff x="0" y="0"/>
            <a:chExt cx="16334580" cy="13331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1633458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latin typeface="Roboto Bold"/>
                  <a:ea typeface="Roboto Bold"/>
                  <a:cs typeface="Roboto Bold"/>
                  <a:sym typeface="Roboto Bold"/>
                </a:rPr>
                <a:t>TRƯỜNG ĐẠI HỌC SƯ PHẠM KỸ THUẬT THÀNH PHỐ HỒ CHÍ MINH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0259" y="647300"/>
              <a:ext cx="14552429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latin typeface="Roboto Bold"/>
                  <a:ea typeface="Roboto Bold"/>
                  <a:cs typeface="Roboto Bold"/>
                  <a:sym typeface="Roboto Bold"/>
                </a:rPr>
                <a:t>KHOA CƠ KHÍ CHẾ TẠO MÁY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6337658" y="6197408"/>
            <a:ext cx="602279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GVHD:</a:t>
            </a:r>
            <a:r>
              <a:rPr lang="en-US" sz="2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ThS. NGUYỄN MINH TRIẾT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7360" y="6921308"/>
            <a:ext cx="152871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20146076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20146056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20146344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11405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162729" y="9379672"/>
            <a:ext cx="8723755" cy="5373143"/>
            <a:chOff x="0" y="0"/>
            <a:chExt cx="3899383" cy="24017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9383" cy="2401711"/>
            </a:xfrm>
            <a:custGeom>
              <a:avLst/>
              <a:gdLst/>
              <a:ahLst/>
              <a:cxnLst/>
              <a:rect l="l" t="t" r="r" b="b"/>
              <a:pathLst>
                <a:path w="3899383" h="2401711">
                  <a:moveTo>
                    <a:pt x="3899383" y="1200856"/>
                  </a:moveTo>
                  <a:lnTo>
                    <a:pt x="2994508" y="2401711"/>
                  </a:lnTo>
                  <a:lnTo>
                    <a:pt x="904875" y="2401711"/>
                  </a:lnTo>
                  <a:lnTo>
                    <a:pt x="0" y="1200856"/>
                  </a:lnTo>
                  <a:lnTo>
                    <a:pt x="904875" y="0"/>
                  </a:lnTo>
                  <a:lnTo>
                    <a:pt x="2994381" y="0"/>
                  </a:lnTo>
                  <a:lnTo>
                    <a:pt x="3899383" y="1200856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541669" y="-2699986"/>
            <a:ext cx="4896093" cy="4240040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5252379" y="3830261"/>
            <a:ext cx="2991940" cy="3785349"/>
          </a:xfrm>
          <a:custGeom>
            <a:avLst/>
            <a:gdLst/>
            <a:ahLst/>
            <a:cxnLst/>
            <a:rect l="l" t="t" r="r" b="b"/>
            <a:pathLst>
              <a:path w="2991940" h="3785349">
                <a:moveTo>
                  <a:pt x="0" y="0"/>
                </a:moveTo>
                <a:lnTo>
                  <a:pt x="2991941" y="0"/>
                </a:lnTo>
                <a:lnTo>
                  <a:pt x="2991941" y="3785349"/>
                </a:lnTo>
                <a:lnTo>
                  <a:pt x="0" y="378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8962640" y="5661912"/>
            <a:ext cx="1032361" cy="531666"/>
          </a:xfrm>
          <a:custGeom>
            <a:avLst/>
            <a:gdLst/>
            <a:ahLst/>
            <a:cxnLst/>
            <a:rect l="l" t="t" r="r" b="b"/>
            <a:pathLst>
              <a:path w="1032361" h="531666">
                <a:moveTo>
                  <a:pt x="0" y="0"/>
                </a:moveTo>
                <a:lnTo>
                  <a:pt x="1032361" y="0"/>
                </a:lnTo>
                <a:lnTo>
                  <a:pt x="1032361" y="531666"/>
                </a:lnTo>
                <a:lnTo>
                  <a:pt x="0" y="5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-1414714" y="9353871"/>
            <a:ext cx="4537170" cy="3591001"/>
            <a:chOff x="0" y="0"/>
            <a:chExt cx="3960533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0533" cy="3134614"/>
            </a:xfrm>
            <a:custGeom>
              <a:avLst/>
              <a:gdLst/>
              <a:ahLst/>
              <a:cxnLst/>
              <a:rect l="l" t="t" r="r" b="b"/>
              <a:pathLst>
                <a:path w="3960533" h="3134614">
                  <a:moveTo>
                    <a:pt x="3960533" y="1567307"/>
                  </a:moveTo>
                  <a:lnTo>
                    <a:pt x="305565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3055531" y="0"/>
                  </a:lnTo>
                  <a:lnTo>
                    <a:pt x="3960533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20595" y="4035072"/>
            <a:ext cx="3597016" cy="3785349"/>
          </a:xfrm>
          <a:custGeom>
            <a:avLst/>
            <a:gdLst/>
            <a:ahLst/>
            <a:cxnLst/>
            <a:rect l="l" t="t" r="r" b="b"/>
            <a:pathLst>
              <a:path w="3597016" h="3785349">
                <a:moveTo>
                  <a:pt x="0" y="0"/>
                </a:moveTo>
                <a:lnTo>
                  <a:pt x="3597016" y="0"/>
                </a:lnTo>
                <a:lnTo>
                  <a:pt x="3597016" y="3785349"/>
                </a:lnTo>
                <a:lnTo>
                  <a:pt x="0" y="378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36" r="-1510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554861" y="4186665"/>
            <a:ext cx="4080083" cy="3482164"/>
          </a:xfrm>
          <a:custGeom>
            <a:avLst/>
            <a:gdLst/>
            <a:ahLst/>
            <a:cxnLst/>
            <a:rect l="l" t="t" r="r" b="b"/>
            <a:pathLst>
              <a:path w="4080083" h="3482164">
                <a:moveTo>
                  <a:pt x="0" y="0"/>
                </a:moveTo>
                <a:lnTo>
                  <a:pt x="4080083" y="0"/>
                </a:lnTo>
                <a:lnTo>
                  <a:pt x="4080083" y="3482164"/>
                </a:lnTo>
                <a:lnTo>
                  <a:pt x="0" y="3482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15" r="-5005" b="-284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3978275" y="4060077"/>
            <a:ext cx="3754864" cy="3735337"/>
          </a:xfrm>
          <a:custGeom>
            <a:avLst/>
            <a:gdLst/>
            <a:ahLst/>
            <a:cxnLst/>
            <a:rect l="l" t="t" r="r" b="b"/>
            <a:pathLst>
              <a:path w="3754864" h="3735337">
                <a:moveTo>
                  <a:pt x="0" y="0"/>
                </a:moveTo>
                <a:lnTo>
                  <a:pt x="3754864" y="0"/>
                </a:lnTo>
                <a:lnTo>
                  <a:pt x="3754864" y="3735336"/>
                </a:lnTo>
                <a:lnTo>
                  <a:pt x="0" y="37353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958" t="-2467" r="-7198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6063" y="2514920"/>
            <a:ext cx="864948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Thiết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dựng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mô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hình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thực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tế</a:t>
            </a:r>
            <a:endParaRPr lang="en-US" sz="30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1660" y="8501347"/>
            <a:ext cx="32142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vẽ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tổng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Phiên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1.0)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93203" y="8501347"/>
            <a:ext cx="32142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Mô hình thực tế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Phiên Bản 1.0 )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10241" y="8501347"/>
            <a:ext cx="32142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 vẽ tổng thể mô hình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 Phiên bản 2.0)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00518" y="8501347"/>
            <a:ext cx="32142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Mô hình thực tế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Phiên Bản 2.0 )</a:t>
            </a:r>
          </a:p>
        </p:txBody>
      </p:sp>
      <p:sp>
        <p:nvSpPr>
          <p:cNvPr id="21" name="Freeform 21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23">
            <a:hlinkClick r:id="rId12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Freeform 24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6">
            <a:extLst>
              <a:ext uri="{FF2B5EF4-FFF2-40B4-BE49-F238E27FC236}">
                <a16:creationId xmlns:a16="http://schemas.microsoft.com/office/drawing/2014/main" id="{507B169D-E0E2-A8E3-C3CF-021FEA9A85E9}"/>
              </a:ext>
            </a:extLst>
          </p:cNvPr>
          <p:cNvSpPr txBox="1"/>
          <p:nvPr/>
        </p:nvSpPr>
        <p:spPr>
          <a:xfrm>
            <a:off x="696063" y="2514920"/>
            <a:ext cx="121055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Thiết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dựng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hệ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thống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điện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-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điện</a:t>
            </a:r>
            <a:r>
              <a:rPr lang="en-US" sz="30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tử</a:t>
            </a:r>
            <a:endParaRPr lang="en-US" sz="30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16827552" y="8177203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7015086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2772987" y="9384347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595868"/>
            <a:ext cx="4770298" cy="4626560"/>
          </a:xfrm>
          <a:custGeom>
            <a:avLst/>
            <a:gdLst/>
            <a:ahLst/>
            <a:cxnLst/>
            <a:rect l="l" t="t" r="r" b="b"/>
            <a:pathLst>
              <a:path w="5242460" h="5084495">
                <a:moveTo>
                  <a:pt x="0" y="0"/>
                </a:moveTo>
                <a:lnTo>
                  <a:pt x="5242459" y="0"/>
                </a:lnTo>
                <a:lnTo>
                  <a:pt x="5242459" y="5084495"/>
                </a:lnTo>
                <a:lnTo>
                  <a:pt x="0" y="508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7446205" y="3825064"/>
            <a:ext cx="3987070" cy="4314039"/>
          </a:xfrm>
          <a:custGeom>
            <a:avLst/>
            <a:gdLst/>
            <a:ahLst/>
            <a:cxnLst/>
            <a:rect l="l" t="t" r="r" b="b"/>
            <a:pathLst>
              <a:path w="4887317" h="5288113">
                <a:moveTo>
                  <a:pt x="0" y="0"/>
                </a:moveTo>
                <a:lnTo>
                  <a:pt x="4887317" y="0"/>
                </a:lnTo>
                <a:lnTo>
                  <a:pt x="4887317" y="5288113"/>
                </a:lnTo>
                <a:lnTo>
                  <a:pt x="0" y="528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3255311" y="3532694"/>
            <a:ext cx="4525574" cy="4137841"/>
          </a:xfrm>
          <a:custGeom>
            <a:avLst/>
            <a:gdLst/>
            <a:ahLst/>
            <a:cxnLst/>
            <a:rect l="l" t="t" r="r" b="b"/>
            <a:pathLst>
              <a:path w="5154433" h="4712822">
                <a:moveTo>
                  <a:pt x="0" y="0"/>
                </a:moveTo>
                <a:lnTo>
                  <a:pt x="5154433" y="0"/>
                </a:lnTo>
                <a:lnTo>
                  <a:pt x="5154433" y="4712822"/>
                </a:lnTo>
                <a:lnTo>
                  <a:pt x="0" y="471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6695300" y="8521110"/>
            <a:ext cx="580880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điều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khiển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(STM32F407VET6 Discovery - ESP8266)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71120" y="8521110"/>
            <a:ext cx="580880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 LCD (20x4) và các nút nhấn</a:t>
            </a:r>
          </a:p>
        </p:txBody>
      </p:sp>
      <p:sp>
        <p:nvSpPr>
          <p:cNvPr id="15" name="Freeform 15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>
            <a:hlinkClick r:id="rId9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00DE7BF2-5315-030A-1F75-C1A817B309E4}"/>
              </a:ext>
            </a:extLst>
          </p:cNvPr>
          <p:cNvSpPr txBox="1"/>
          <p:nvPr/>
        </p:nvSpPr>
        <p:spPr>
          <a:xfrm>
            <a:off x="1162314" y="8521110"/>
            <a:ext cx="415341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suất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Giảm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ACS712,  LM324, Relay)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CBCBDA5-4A79-B12A-F1E7-4968386FD203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6">
            <a:extLst>
              <a:ext uri="{FF2B5EF4-FFF2-40B4-BE49-F238E27FC236}">
                <a16:creationId xmlns:a16="http://schemas.microsoft.com/office/drawing/2014/main" id="{1011403C-34EF-6C3F-332F-0800035986D1}"/>
              </a:ext>
            </a:extLst>
          </p:cNvPr>
          <p:cNvSpPr txBox="1"/>
          <p:nvPr/>
        </p:nvSpPr>
        <p:spPr>
          <a:xfrm>
            <a:off x="8839200" y="2514920"/>
            <a:ext cx="6009537" cy="426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Chương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khiển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chính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186877" y="9228118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32742-05B7-1A16-4095-7C202DB565CF}"/>
              </a:ext>
            </a:extLst>
          </p:cNvPr>
          <p:cNvGrpSpPr/>
          <p:nvPr/>
        </p:nvGrpSpPr>
        <p:grpSpPr>
          <a:xfrm>
            <a:off x="8924652" y="3318407"/>
            <a:ext cx="7709580" cy="5869908"/>
            <a:chOff x="8924652" y="3318407"/>
            <a:chExt cx="7709580" cy="586990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84FBAE6-020B-9EA2-D5C3-32A7F9DA9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652" y="3318407"/>
              <a:ext cx="7709580" cy="5077668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769342" y="8829540"/>
              <a:ext cx="5808808" cy="358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Lưu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đồ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giải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thuật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chương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trình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endPara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17080869" y="8530099"/>
            <a:ext cx="7388722" cy="6398668"/>
            <a:chOff x="0" y="0"/>
            <a:chExt cx="3619627" cy="31346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>
            <a:hlinkClick r:id="rId7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22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7E1D11-DD91-BCC0-92C5-4003C0F7666C}"/>
              </a:ext>
            </a:extLst>
          </p:cNvPr>
          <p:cNvGrpSpPr/>
          <p:nvPr/>
        </p:nvGrpSpPr>
        <p:grpSpPr>
          <a:xfrm>
            <a:off x="1004415" y="3457635"/>
            <a:ext cx="6767985" cy="5705330"/>
            <a:chOff x="1004415" y="3457635"/>
            <a:chExt cx="6767985" cy="5705330"/>
          </a:xfrm>
        </p:grpSpPr>
        <p:sp>
          <p:nvSpPr>
            <p:cNvPr id="8" name="Freeform 8"/>
            <p:cNvSpPr/>
            <p:nvPr/>
          </p:nvSpPr>
          <p:spPr>
            <a:xfrm>
              <a:off x="1004415" y="3457635"/>
              <a:ext cx="6767985" cy="4938440"/>
            </a:xfrm>
            <a:custGeom>
              <a:avLst/>
              <a:gdLst/>
              <a:ahLst/>
              <a:cxnLst/>
              <a:rect l="l" t="t" r="r" b="b"/>
              <a:pathLst>
                <a:path w="6882241" h="4887488">
                  <a:moveTo>
                    <a:pt x="0" y="0"/>
                  </a:moveTo>
                  <a:lnTo>
                    <a:pt x="6882242" y="0"/>
                  </a:lnTo>
                  <a:lnTo>
                    <a:pt x="6882242" y="4887488"/>
                  </a:lnTo>
                  <a:lnTo>
                    <a:pt x="0" y="4887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D1F6D488-8116-7115-8EAD-9191844E834C}"/>
                </a:ext>
              </a:extLst>
            </p:cNvPr>
            <p:cNvSpPr txBox="1"/>
            <p:nvPr/>
          </p:nvSpPr>
          <p:spPr>
            <a:xfrm>
              <a:off x="2547978" y="8829540"/>
              <a:ext cx="3214215" cy="3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Hệ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thống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điều</a:t>
              </a:r>
              <a:r>
                <a:rPr lang="en-US" sz="2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khiển</a:t>
              </a:r>
              <a:endPara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A4926121-0883-AC77-5D8E-DD780AB8D001}"/>
              </a:ext>
            </a:extLst>
          </p:cNvPr>
          <p:cNvSpPr txBox="1"/>
          <p:nvPr/>
        </p:nvSpPr>
        <p:spPr>
          <a:xfrm>
            <a:off x="696063" y="2514920"/>
            <a:ext cx="6009537" cy="426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khiển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614F0C0-7B5C-58B2-3149-5DC7D30D76CF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085718" y="9384827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/>
          <p:cNvGrpSpPr/>
          <p:nvPr/>
        </p:nvGrpSpPr>
        <p:grpSpPr>
          <a:xfrm>
            <a:off x="1427818" y="5525568"/>
            <a:ext cx="7207810" cy="3428958"/>
            <a:chOff x="0" y="0"/>
            <a:chExt cx="10169213" cy="4837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9213" cy="4837781"/>
            </a:xfrm>
            <a:custGeom>
              <a:avLst/>
              <a:gdLst/>
              <a:ahLst/>
              <a:cxnLst/>
              <a:rect l="l" t="t" r="r" b="b"/>
              <a:pathLst>
                <a:path w="10169213" h="4837781">
                  <a:moveTo>
                    <a:pt x="0" y="0"/>
                  </a:moveTo>
                  <a:lnTo>
                    <a:pt x="10169213" y="0"/>
                  </a:lnTo>
                  <a:lnTo>
                    <a:pt x="10169213" y="4837781"/>
                  </a:lnTo>
                  <a:lnTo>
                    <a:pt x="0" y="4837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17" r="-6509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536676" y="3310945"/>
              <a:ext cx="3182073" cy="1464119"/>
            </a:xfrm>
            <a:custGeom>
              <a:avLst/>
              <a:gdLst/>
              <a:ahLst/>
              <a:cxnLst/>
              <a:rect l="l" t="t" r="r" b="b"/>
              <a:pathLst>
                <a:path w="3182073" h="1464119">
                  <a:moveTo>
                    <a:pt x="0" y="0"/>
                  </a:moveTo>
                  <a:lnTo>
                    <a:pt x="3182073" y="0"/>
                  </a:lnTo>
                  <a:lnTo>
                    <a:pt x="3182073" y="1464119"/>
                  </a:lnTo>
                  <a:lnTo>
                    <a:pt x="0" y="1464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1290" t="-230422" r="-9873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63093" y="5534474"/>
            <a:ext cx="7207810" cy="3428958"/>
            <a:chOff x="0" y="0"/>
            <a:chExt cx="10169213" cy="4837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69213" cy="4837781"/>
            </a:xfrm>
            <a:custGeom>
              <a:avLst/>
              <a:gdLst/>
              <a:ahLst/>
              <a:cxnLst/>
              <a:rect l="l" t="t" r="r" b="b"/>
              <a:pathLst>
                <a:path w="10169213" h="4837781">
                  <a:moveTo>
                    <a:pt x="0" y="0"/>
                  </a:moveTo>
                  <a:lnTo>
                    <a:pt x="10169213" y="0"/>
                  </a:lnTo>
                  <a:lnTo>
                    <a:pt x="10169213" y="4837781"/>
                  </a:lnTo>
                  <a:lnTo>
                    <a:pt x="0" y="4837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314520" y="3082711"/>
              <a:ext cx="2978346" cy="1752667"/>
            </a:xfrm>
            <a:custGeom>
              <a:avLst/>
              <a:gdLst/>
              <a:ahLst/>
              <a:cxnLst/>
              <a:rect l="l" t="t" r="r" b="b"/>
              <a:pathLst>
                <a:path w="2978346" h="1752667">
                  <a:moveTo>
                    <a:pt x="0" y="0"/>
                  </a:moveTo>
                  <a:lnTo>
                    <a:pt x="2978346" y="0"/>
                  </a:lnTo>
                  <a:lnTo>
                    <a:pt x="2978346" y="1752667"/>
                  </a:lnTo>
                  <a:lnTo>
                    <a:pt x="0" y="1752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4862" t="-176023" r="-96575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758315" y="2799362"/>
            <a:ext cx="2870232" cy="2870232"/>
          </a:xfrm>
          <a:custGeom>
            <a:avLst/>
            <a:gdLst/>
            <a:ahLst/>
            <a:cxnLst/>
            <a:rect l="l" t="t" r="r" b="b"/>
            <a:pathLst>
              <a:path w="3638501" h="3638501">
                <a:moveTo>
                  <a:pt x="0" y="0"/>
                </a:moveTo>
                <a:lnTo>
                  <a:pt x="3638501" y="0"/>
                </a:lnTo>
                <a:lnTo>
                  <a:pt x="3638501" y="3638501"/>
                </a:lnTo>
                <a:lnTo>
                  <a:pt x="0" y="363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5755386" y="3300856"/>
            <a:ext cx="2919691" cy="1946461"/>
          </a:xfrm>
          <a:custGeom>
            <a:avLst/>
            <a:gdLst/>
            <a:ahLst/>
            <a:cxnLst/>
            <a:rect l="l" t="t" r="r" b="b"/>
            <a:pathLst>
              <a:path w="3701199" h="2467466">
                <a:moveTo>
                  <a:pt x="0" y="0"/>
                </a:moveTo>
                <a:lnTo>
                  <a:pt x="3701199" y="0"/>
                </a:lnTo>
                <a:lnTo>
                  <a:pt x="3701199" y="2467466"/>
                </a:lnTo>
                <a:lnTo>
                  <a:pt x="0" y="24674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9877936" y="3209891"/>
            <a:ext cx="2112835" cy="2049171"/>
          </a:xfrm>
          <a:custGeom>
            <a:avLst/>
            <a:gdLst/>
            <a:ahLst/>
            <a:cxnLst/>
            <a:rect l="l" t="t" r="r" b="b"/>
            <a:pathLst>
              <a:path w="2678373" h="2597668">
                <a:moveTo>
                  <a:pt x="0" y="0"/>
                </a:moveTo>
                <a:lnTo>
                  <a:pt x="2678373" y="0"/>
                </a:lnTo>
                <a:lnTo>
                  <a:pt x="2678373" y="2597668"/>
                </a:lnTo>
                <a:lnTo>
                  <a:pt x="0" y="2597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4058483" y="2967939"/>
            <a:ext cx="1217416" cy="2270240"/>
          </a:xfrm>
          <a:custGeom>
            <a:avLst/>
            <a:gdLst/>
            <a:ahLst/>
            <a:cxnLst/>
            <a:rect l="l" t="t" r="r" b="b"/>
            <a:pathLst>
              <a:path w="1543279" h="2877910">
                <a:moveTo>
                  <a:pt x="0" y="0"/>
                </a:moveTo>
                <a:lnTo>
                  <a:pt x="1543279" y="0"/>
                </a:lnTo>
                <a:lnTo>
                  <a:pt x="1543279" y="2877910"/>
                </a:lnTo>
                <a:lnTo>
                  <a:pt x="0" y="28779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5371358" y="3856297"/>
            <a:ext cx="665208" cy="668541"/>
          </a:xfrm>
          <a:custGeom>
            <a:avLst/>
            <a:gdLst/>
            <a:ahLst/>
            <a:cxnLst/>
            <a:rect l="l" t="t" r="r" b="b"/>
            <a:pathLst>
              <a:path w="843263" h="847488">
                <a:moveTo>
                  <a:pt x="0" y="0"/>
                </a:moveTo>
                <a:lnTo>
                  <a:pt x="843263" y="0"/>
                </a:lnTo>
                <a:lnTo>
                  <a:pt x="843263" y="847488"/>
                </a:lnTo>
                <a:lnTo>
                  <a:pt x="0" y="847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8775139" y="3900207"/>
            <a:ext cx="665208" cy="668541"/>
          </a:xfrm>
          <a:custGeom>
            <a:avLst/>
            <a:gdLst/>
            <a:ahLst/>
            <a:cxnLst/>
            <a:rect l="l" t="t" r="r" b="b"/>
            <a:pathLst>
              <a:path w="843263" h="847488">
                <a:moveTo>
                  <a:pt x="0" y="0"/>
                </a:moveTo>
                <a:lnTo>
                  <a:pt x="843264" y="0"/>
                </a:lnTo>
                <a:lnTo>
                  <a:pt x="843264" y="847488"/>
                </a:lnTo>
                <a:lnTo>
                  <a:pt x="0" y="847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22"/>
          <p:cNvSpPr/>
          <p:nvPr/>
        </p:nvSpPr>
        <p:spPr>
          <a:xfrm>
            <a:off x="12513532" y="3966090"/>
            <a:ext cx="1008023" cy="536772"/>
          </a:xfrm>
          <a:custGeom>
            <a:avLst/>
            <a:gdLst/>
            <a:ahLst/>
            <a:cxnLst/>
            <a:rect l="l" t="t" r="r" b="b"/>
            <a:pathLst>
              <a:path w="1277839" h="680449">
                <a:moveTo>
                  <a:pt x="0" y="0"/>
                </a:moveTo>
                <a:lnTo>
                  <a:pt x="1277838" y="0"/>
                </a:lnTo>
                <a:lnTo>
                  <a:pt x="1277838" y="680449"/>
                </a:lnTo>
                <a:lnTo>
                  <a:pt x="0" y="6804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TextBox 24"/>
          <p:cNvSpPr txBox="1"/>
          <p:nvPr/>
        </p:nvSpPr>
        <p:spPr>
          <a:xfrm>
            <a:off x="4600574" y="9189260"/>
            <a:ext cx="11553826" cy="3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lường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</a:p>
        </p:txBody>
      </p:sp>
      <p:sp>
        <p:nvSpPr>
          <p:cNvPr id="26" name="Freeform 26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Freeform 28">
            <a:hlinkClick r:id="rId18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Freeform 29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76F4754-9021-0346-171A-D0856B792876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D52313C-BBDD-70AA-2B4D-B1B309BF675B}"/>
              </a:ext>
            </a:extLst>
          </p:cNvPr>
          <p:cNvSpPr txBox="1"/>
          <p:nvPr/>
        </p:nvSpPr>
        <p:spPr>
          <a:xfrm>
            <a:off x="696063" y="2514920"/>
            <a:ext cx="6009537" cy="426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Quy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đo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lường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hiệu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chuẩn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981246" y="8945831"/>
            <a:ext cx="3624861" cy="3292279"/>
            <a:chOff x="0" y="0"/>
            <a:chExt cx="3451269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1269" cy="3134614"/>
            </a:xfrm>
            <a:custGeom>
              <a:avLst/>
              <a:gdLst/>
              <a:ahLst/>
              <a:cxnLst/>
              <a:rect l="l" t="t" r="r" b="b"/>
              <a:pathLst>
                <a:path w="3451269" h="3134614">
                  <a:moveTo>
                    <a:pt x="3451269" y="1567307"/>
                  </a:moveTo>
                  <a:lnTo>
                    <a:pt x="2546394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546267" y="0"/>
                  </a:lnTo>
                  <a:lnTo>
                    <a:pt x="3451269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35151"/>
              </p:ext>
            </p:extLst>
          </p:nvPr>
        </p:nvGraphicFramePr>
        <p:xfrm>
          <a:off x="1919478" y="3242715"/>
          <a:ext cx="2847918" cy="5385689"/>
        </p:xfrm>
        <a:graphic>
          <a:graphicData uri="http://schemas.openxmlformats.org/drawingml/2006/table">
            <a:tbl>
              <a:tblPr/>
              <a:tblGrid>
                <a:gridCol w="137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317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Điện áp (V)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Dòng điện (A)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61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20,52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1.336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1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20,49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1.311</a:t>
                      </a:r>
                      <a:endParaRPr lang="en-US" sz="1100" dirty="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966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20,45</a:t>
                      </a:r>
                      <a:endParaRPr lang="en-US" sz="1100" dirty="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1.287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966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20.03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1.262</a:t>
                      </a:r>
                      <a:endParaRPr lang="en-US" sz="1100" dirty="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361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19.61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1.238</a:t>
                      </a:r>
                      <a:endParaRPr lang="en-US" sz="1100" dirty="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61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19.18</a:t>
                      </a:r>
                      <a:endParaRPr lang="en-US" sz="110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1.213</a:t>
                      </a:r>
                      <a:endParaRPr lang="en-US" sz="1100" dirty="0"/>
                    </a:p>
                  </a:txBody>
                  <a:tcPr marL="101848" marR="101848" marT="101848" marB="10184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84223"/>
              </p:ext>
            </p:extLst>
          </p:nvPr>
        </p:nvGraphicFramePr>
        <p:xfrm>
          <a:off x="5051268" y="3242716"/>
          <a:ext cx="2764546" cy="5385689"/>
        </p:xfrm>
        <a:graphic>
          <a:graphicData uri="http://schemas.openxmlformats.org/drawingml/2006/table">
            <a:tbl>
              <a:tblPr/>
              <a:tblGrid>
                <a:gridCol w="1308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700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Điện áp (V)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Dòng điện (A)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552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18.76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1.189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2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18.34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1.164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00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17.91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1.145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05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17.49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1.115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05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17.07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1.085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00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16.64</a:t>
                      </a:r>
                      <a:endParaRPr lang="en-US" sz="1100" dirty="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1.052</a:t>
                      </a:r>
                      <a:endParaRPr lang="en-US" sz="1100" dirty="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00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16.19</a:t>
                      </a:r>
                      <a:endParaRPr lang="en-US" sz="110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637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1.052</a:t>
                      </a:r>
                      <a:endParaRPr lang="en-US" sz="1100" dirty="0"/>
                    </a:p>
                  </a:txBody>
                  <a:tcPr marL="112033" marR="112033" marT="112033" marB="11203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>
            <a:off x="9144000" y="3577840"/>
            <a:ext cx="8037192" cy="4561650"/>
          </a:xfrm>
          <a:custGeom>
            <a:avLst/>
            <a:gdLst/>
            <a:ahLst/>
            <a:cxnLst/>
            <a:rect l="l" t="t" r="r" b="b"/>
            <a:pathLst>
              <a:path w="8037192" h="4561650">
                <a:moveTo>
                  <a:pt x="0" y="0"/>
                </a:moveTo>
                <a:lnTo>
                  <a:pt x="8037192" y="0"/>
                </a:lnTo>
                <a:lnTo>
                  <a:pt x="8037192" y="4561650"/>
                </a:lnTo>
                <a:lnTo>
                  <a:pt x="0" y="456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577514" y="9120538"/>
            <a:ext cx="6913634" cy="3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26V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05779" y="9120538"/>
            <a:ext cx="6913634" cy="3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biểu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diễn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26V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>
            <a:hlinkClick r:id="rId7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8799353-779E-10EE-A3EB-F5A80180C88A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008A1FD-DD0E-E39C-944B-73187D5CB42E}"/>
              </a:ext>
            </a:extLst>
          </p:cNvPr>
          <p:cNvSpPr txBox="1"/>
          <p:nvPr/>
        </p:nvSpPr>
        <p:spPr>
          <a:xfrm>
            <a:off x="696063" y="2514920"/>
            <a:ext cx="86765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Bảng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quả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đo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lường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thị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biểu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diễn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4">
            <a:extLst>
              <a:ext uri="{FF2B5EF4-FFF2-40B4-BE49-F238E27FC236}">
                <a16:creationId xmlns:a16="http://schemas.microsoft.com/office/drawing/2014/main" id="{21A4B2CC-96B7-ED3F-E7EA-0F18E91F12BF}"/>
              </a:ext>
            </a:extLst>
          </p:cNvPr>
          <p:cNvSpPr/>
          <p:nvPr/>
        </p:nvSpPr>
        <p:spPr>
          <a:xfrm>
            <a:off x="9163480" y="3413331"/>
            <a:ext cx="8037192" cy="4890667"/>
          </a:xfrm>
          <a:custGeom>
            <a:avLst/>
            <a:gdLst/>
            <a:ahLst/>
            <a:cxnLst/>
            <a:rect l="l" t="t" r="r" b="b"/>
            <a:pathLst>
              <a:path w="8037192" h="4890667">
                <a:moveTo>
                  <a:pt x="0" y="0"/>
                </a:moveTo>
                <a:lnTo>
                  <a:pt x="8037192" y="0"/>
                </a:lnTo>
                <a:lnTo>
                  <a:pt x="8037192" y="4890667"/>
                </a:lnTo>
                <a:lnTo>
                  <a:pt x="0" y="489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69374D16-8831-787A-7451-83EF1E6A9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97918"/>
              </p:ext>
            </p:extLst>
          </p:nvPr>
        </p:nvGraphicFramePr>
        <p:xfrm>
          <a:off x="5034331" y="3242715"/>
          <a:ext cx="3010899" cy="5475218"/>
        </p:xfrm>
        <a:graphic>
          <a:graphicData uri="http://schemas.openxmlformats.org/drawingml/2006/table">
            <a:tbl>
              <a:tblPr/>
              <a:tblGrid>
                <a:gridCol w="1449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856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Điện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áp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(V)</a:t>
                      </a:r>
                      <a:endParaRPr lang="en-US" sz="900" dirty="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Dung tích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11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18.76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60%</a:t>
                      </a:r>
                      <a:endParaRPr lang="en-US" sz="900" dirty="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811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18.34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50%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47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17.91</a:t>
                      </a:r>
                      <a:endParaRPr lang="en-US" sz="900" dirty="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40%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633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17.49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30%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697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17.07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20%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47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16.64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10%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470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16.19 V</a:t>
                      </a:r>
                      <a:endParaRPr lang="en-US" sz="90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0%</a:t>
                      </a:r>
                      <a:endParaRPr lang="en-US" sz="900" dirty="0"/>
                    </a:p>
                  </a:txBody>
                  <a:tcPr marL="95344" marR="95344" marT="95344" marB="95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D02A9D13-A356-103B-CB9A-B8EE6F57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48680"/>
              </p:ext>
            </p:extLst>
          </p:nvPr>
        </p:nvGraphicFramePr>
        <p:xfrm>
          <a:off x="1708163" y="3214918"/>
          <a:ext cx="3059233" cy="5441280"/>
        </p:xfrm>
        <a:graphic>
          <a:graphicData uri="http://schemas.openxmlformats.org/drawingml/2006/table">
            <a:tbl>
              <a:tblPr/>
              <a:tblGrid>
                <a:gridCol w="149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614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Điện áp (V)</a:t>
                      </a:r>
                      <a:endParaRPr lang="en-US" sz="900"/>
                    </a:p>
                  </a:txBody>
                  <a:tcPr marL="86676" marR="86676" marT="86676" marB="86676" anchor="ctr">
                    <a:lnL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Dung tích</a:t>
                      </a:r>
                      <a:endParaRPr lang="en-US" sz="900"/>
                    </a:p>
                  </a:txBody>
                  <a:tcPr marL="86676" marR="86676" marT="86676" marB="86676" anchor="ctr">
                    <a:lnL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14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20,52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7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 (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đang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sạc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en-US" sz="900" dirty="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614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20,49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 (nghỉ ngơi)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601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20,45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99%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609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20.03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90%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614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19.61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80%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614"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19.18</a:t>
                      </a:r>
                      <a:endParaRPr lang="en-US" sz="90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92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70%</a:t>
                      </a:r>
                      <a:endParaRPr lang="en-US" sz="900" dirty="0"/>
                    </a:p>
                  </a:txBody>
                  <a:tcPr marL="86676" marR="86676" marT="86676" marB="866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981246" y="8945831"/>
            <a:ext cx="3624861" cy="3292279"/>
            <a:chOff x="0" y="0"/>
            <a:chExt cx="3451269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1269" cy="3134614"/>
            </a:xfrm>
            <a:custGeom>
              <a:avLst/>
              <a:gdLst/>
              <a:ahLst/>
              <a:cxnLst/>
              <a:rect l="l" t="t" r="r" b="b"/>
              <a:pathLst>
                <a:path w="3451269" h="3134614">
                  <a:moveTo>
                    <a:pt x="3451269" y="1567307"/>
                  </a:moveTo>
                  <a:lnTo>
                    <a:pt x="2546394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546267" y="0"/>
                  </a:lnTo>
                  <a:lnTo>
                    <a:pt x="3451269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577514" y="9120538"/>
            <a:ext cx="6913634" cy="3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26V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05779" y="9120538"/>
            <a:ext cx="6913634" cy="3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biểu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diễn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26V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>
            <a:hlinkClick r:id="rId7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8799353-779E-10EE-A3EB-F5A80180C88A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008A1FD-DD0E-E39C-944B-73187D5CB42E}"/>
              </a:ext>
            </a:extLst>
          </p:cNvPr>
          <p:cNvSpPr txBox="1"/>
          <p:nvPr/>
        </p:nvSpPr>
        <p:spPr>
          <a:xfrm>
            <a:off x="696063" y="2514920"/>
            <a:ext cx="86765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Bảng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quả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đo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lường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thị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biểu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diễn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991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981246" y="8945831"/>
            <a:ext cx="3624861" cy="3292279"/>
            <a:chOff x="0" y="0"/>
            <a:chExt cx="3451269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1269" cy="3134614"/>
            </a:xfrm>
            <a:custGeom>
              <a:avLst/>
              <a:gdLst/>
              <a:ahLst/>
              <a:cxnLst/>
              <a:rect l="l" t="t" r="r" b="b"/>
              <a:pathLst>
                <a:path w="3451269" h="3134614">
                  <a:moveTo>
                    <a:pt x="3451269" y="1567307"/>
                  </a:moveTo>
                  <a:lnTo>
                    <a:pt x="2546394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546267" y="0"/>
                  </a:lnTo>
                  <a:lnTo>
                    <a:pt x="3451269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320293" y="3900154"/>
            <a:ext cx="7079628" cy="3756753"/>
          </a:xfrm>
          <a:custGeom>
            <a:avLst/>
            <a:gdLst/>
            <a:ahLst/>
            <a:cxnLst/>
            <a:rect l="l" t="t" r="r" b="b"/>
            <a:pathLst>
              <a:path w="7079628" h="3756753">
                <a:moveTo>
                  <a:pt x="0" y="0"/>
                </a:moveTo>
                <a:lnTo>
                  <a:pt x="7079628" y="0"/>
                </a:lnTo>
                <a:lnTo>
                  <a:pt x="7079628" y="3756753"/>
                </a:lnTo>
                <a:lnTo>
                  <a:pt x="0" y="375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144000" y="3900154"/>
            <a:ext cx="7826569" cy="3756753"/>
          </a:xfrm>
          <a:custGeom>
            <a:avLst/>
            <a:gdLst/>
            <a:ahLst/>
            <a:cxnLst/>
            <a:rect l="l" t="t" r="r" b="b"/>
            <a:pathLst>
              <a:path w="7826569" h="3756753">
                <a:moveTo>
                  <a:pt x="0" y="0"/>
                </a:moveTo>
                <a:lnTo>
                  <a:pt x="7826569" y="0"/>
                </a:lnTo>
                <a:lnTo>
                  <a:pt x="7826569" y="3756753"/>
                </a:lnTo>
                <a:lnTo>
                  <a:pt x="0" y="3756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3432184" y="8377699"/>
            <a:ext cx="2473887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39600" y="8431544"/>
            <a:ext cx="3083486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>
            <a:hlinkClick r:id="rId8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6A09AB7B-63FE-1F9A-9E19-67D26C5C9AAD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D8D49924-77DD-821C-3910-3A2C0C0394A1}"/>
              </a:ext>
            </a:extLst>
          </p:cNvPr>
          <p:cNvSpPr txBox="1"/>
          <p:nvPr/>
        </p:nvSpPr>
        <p:spPr>
          <a:xfrm>
            <a:off x="696063" y="2514920"/>
            <a:ext cx="86765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Sơ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nguyên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lý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609645" y="9325460"/>
            <a:ext cx="3624861" cy="3292279"/>
            <a:chOff x="0" y="0"/>
            <a:chExt cx="3451269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1269" cy="3134614"/>
            </a:xfrm>
            <a:custGeom>
              <a:avLst/>
              <a:gdLst/>
              <a:ahLst/>
              <a:cxnLst/>
              <a:rect l="l" t="t" r="r" b="b"/>
              <a:pathLst>
                <a:path w="3451269" h="3134614">
                  <a:moveTo>
                    <a:pt x="3451269" y="1567307"/>
                  </a:moveTo>
                  <a:lnTo>
                    <a:pt x="2546394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546267" y="0"/>
                  </a:lnTo>
                  <a:lnTo>
                    <a:pt x="3451269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09585" y="3268382"/>
            <a:ext cx="4713097" cy="5547273"/>
          </a:xfrm>
          <a:custGeom>
            <a:avLst/>
            <a:gdLst/>
            <a:ahLst/>
            <a:cxnLst/>
            <a:rect l="l" t="t" r="r" b="b"/>
            <a:pathLst>
              <a:path w="5398017" h="6353418">
                <a:moveTo>
                  <a:pt x="0" y="0"/>
                </a:moveTo>
                <a:lnTo>
                  <a:pt x="5398016" y="0"/>
                </a:lnTo>
                <a:lnTo>
                  <a:pt x="5398016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6060754" y="3922015"/>
            <a:ext cx="5504684" cy="4031940"/>
          </a:xfrm>
          <a:custGeom>
            <a:avLst/>
            <a:gdLst/>
            <a:ahLst/>
            <a:cxnLst/>
            <a:rect l="l" t="t" r="r" b="b"/>
            <a:pathLst>
              <a:path w="5504684" h="4031940">
                <a:moveTo>
                  <a:pt x="0" y="0"/>
                </a:moveTo>
                <a:lnTo>
                  <a:pt x="5504684" y="0"/>
                </a:lnTo>
                <a:lnTo>
                  <a:pt x="5504684" y="4031940"/>
                </a:lnTo>
                <a:lnTo>
                  <a:pt x="0" y="4031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1880421" y="3922015"/>
            <a:ext cx="5822952" cy="4031940"/>
          </a:xfrm>
          <a:custGeom>
            <a:avLst/>
            <a:gdLst/>
            <a:ahLst/>
            <a:cxnLst/>
            <a:rect l="l" t="t" r="r" b="b"/>
            <a:pathLst>
              <a:path w="5822952" h="4031940">
                <a:moveTo>
                  <a:pt x="0" y="0"/>
                </a:moveTo>
                <a:lnTo>
                  <a:pt x="5822952" y="0"/>
                </a:lnTo>
                <a:lnTo>
                  <a:pt x="5822952" y="4031940"/>
                </a:lnTo>
                <a:lnTo>
                  <a:pt x="0" y="4031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6607290" y="9161070"/>
            <a:ext cx="507342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ADC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trước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lọc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nhiễu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biến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94066" y="9161070"/>
            <a:ext cx="44893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ADC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trước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lọc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nhiễu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>
            <a:hlinkClick r:id="rId9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1D1FDF8-7813-A74A-A882-109BECA36E5E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3159013-61F4-85CF-082F-F7FDFE2ED8B7}"/>
              </a:ext>
            </a:extLst>
          </p:cNvPr>
          <p:cNvSpPr txBox="1"/>
          <p:nvPr/>
        </p:nvSpPr>
        <p:spPr>
          <a:xfrm>
            <a:off x="243135" y="9158748"/>
            <a:ext cx="691363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Lưu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giải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thuật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lọc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nhiễu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ADC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đầu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vào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97168C8-4E92-A3AF-3AE5-EAADEB910BA5}"/>
              </a:ext>
            </a:extLst>
          </p:cNvPr>
          <p:cNvSpPr txBox="1"/>
          <p:nvPr/>
        </p:nvSpPr>
        <p:spPr>
          <a:xfrm>
            <a:off x="696063" y="2514920"/>
            <a:ext cx="98957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Lưu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thuật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thị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giá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trị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ADC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634232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353108" y="9185578"/>
            <a:ext cx="3624861" cy="3292279"/>
            <a:chOff x="0" y="0"/>
            <a:chExt cx="3451269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1269" cy="3134614"/>
            </a:xfrm>
            <a:custGeom>
              <a:avLst/>
              <a:gdLst/>
              <a:ahLst/>
              <a:cxnLst/>
              <a:rect l="l" t="t" r="r" b="b"/>
              <a:pathLst>
                <a:path w="3451269" h="3134614">
                  <a:moveTo>
                    <a:pt x="3451269" y="1567307"/>
                  </a:moveTo>
                  <a:lnTo>
                    <a:pt x="2546394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546267" y="0"/>
                  </a:lnTo>
                  <a:lnTo>
                    <a:pt x="3451269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00226"/>
              </p:ext>
            </p:extLst>
          </p:nvPr>
        </p:nvGraphicFramePr>
        <p:xfrm>
          <a:off x="1387238" y="2300367"/>
          <a:ext cx="7144648" cy="6750050"/>
        </p:xfrm>
        <a:graphic>
          <a:graphicData uri="http://schemas.openxmlformats.org/drawingml/2006/table">
            <a:tbl>
              <a:tblPr/>
              <a:tblGrid>
                <a:gridCol w="102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06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7654"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 dirty="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ADC1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ADC2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ADC3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ADC4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ADC5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ADC_AVE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CURRENT(A)</a:t>
                      </a:r>
                    </a:p>
                    <a:p>
                      <a:pPr algn="ctr">
                        <a:lnSpc>
                          <a:spcPts val="1399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3426.8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1.4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3420.8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1.285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3392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3405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3406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3398.4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1.1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3388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3389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3391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3389.6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0.98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3372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3373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3372.8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3366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3367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3369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3370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3368.4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0.75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3358.4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0.65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3356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0.63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3337.8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0.41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3336.4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0.38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3323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3324.2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 dirty="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0.27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128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3315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3314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3311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3310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3308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3311.6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0.15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2442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3298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3299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3298.6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defRPr/>
                      </a:pPr>
                      <a:endParaRPr lang="en-US" sz="1000" dirty="0"/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0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</a:p>
                  </a:txBody>
                  <a:tcPr marL="0" marR="0" marT="0" marB="0" anchor="ctr">
                    <a:lnL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2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9345584" y="3233305"/>
            <a:ext cx="8047666" cy="4884174"/>
          </a:xfrm>
          <a:custGeom>
            <a:avLst/>
            <a:gdLst/>
            <a:ahLst/>
            <a:cxnLst/>
            <a:rect l="l" t="t" r="r" b="b"/>
            <a:pathLst>
              <a:path w="8047666" h="4884174">
                <a:moveTo>
                  <a:pt x="0" y="0"/>
                </a:moveTo>
                <a:lnTo>
                  <a:pt x="8047666" y="0"/>
                </a:lnTo>
                <a:lnTo>
                  <a:pt x="8047666" y="4884174"/>
                </a:lnTo>
                <a:lnTo>
                  <a:pt x="0" y="4884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0436480" y="9231637"/>
            <a:ext cx="649198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 thị và biểu thức liên hệ giữa dòng điện theo giá trị ADC</a:t>
            </a:r>
          </a:p>
        </p:txBody>
      </p:sp>
      <p:sp>
        <p:nvSpPr>
          <p:cNvPr id="15" name="Freeform 15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>
            <a:hlinkClick r:id="rId7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5B48D9F-4B20-8F19-3E6F-F973B182CB44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9045FAB-A32A-2EAF-EA23-4984C975A1F3}"/>
              </a:ext>
            </a:extLst>
          </p:cNvPr>
          <p:cNvSpPr txBox="1"/>
          <p:nvPr/>
        </p:nvSpPr>
        <p:spPr>
          <a:xfrm>
            <a:off x="1427818" y="9233548"/>
            <a:ext cx="691363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số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biến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28469" y="837769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928469" y="-274938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3048995" y="9258300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317298" y="3162301"/>
            <a:ext cx="4814748" cy="5115536"/>
          </a:xfrm>
          <a:custGeom>
            <a:avLst/>
            <a:gdLst/>
            <a:ahLst/>
            <a:cxnLst/>
            <a:rect l="l" t="t" r="r" b="b"/>
            <a:pathLst>
              <a:path w="5098232" h="5768517">
                <a:moveTo>
                  <a:pt x="0" y="0"/>
                </a:moveTo>
                <a:lnTo>
                  <a:pt x="5098231" y="0"/>
                </a:lnTo>
                <a:lnTo>
                  <a:pt x="5098231" y="5768517"/>
                </a:lnTo>
                <a:lnTo>
                  <a:pt x="0" y="5768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6717206" y="3162301"/>
            <a:ext cx="4717386" cy="5115536"/>
          </a:xfrm>
          <a:custGeom>
            <a:avLst/>
            <a:gdLst/>
            <a:ahLst/>
            <a:cxnLst/>
            <a:rect l="l" t="t" r="r" b="b"/>
            <a:pathLst>
              <a:path w="4995135" h="5768517">
                <a:moveTo>
                  <a:pt x="0" y="0"/>
                </a:moveTo>
                <a:lnTo>
                  <a:pt x="4995136" y="0"/>
                </a:lnTo>
                <a:lnTo>
                  <a:pt x="4995136" y="5768517"/>
                </a:lnTo>
                <a:lnTo>
                  <a:pt x="0" y="576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2038236" y="3162301"/>
            <a:ext cx="5259164" cy="5115536"/>
          </a:xfrm>
          <a:custGeom>
            <a:avLst/>
            <a:gdLst/>
            <a:ahLst/>
            <a:cxnLst/>
            <a:rect l="l" t="t" r="r" b="b"/>
            <a:pathLst>
              <a:path w="5568814" h="5768517">
                <a:moveTo>
                  <a:pt x="0" y="0"/>
                </a:moveTo>
                <a:lnTo>
                  <a:pt x="5568814" y="0"/>
                </a:lnTo>
                <a:lnTo>
                  <a:pt x="5568814" y="5768517"/>
                </a:lnTo>
                <a:lnTo>
                  <a:pt x="0" y="576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665583" y="8674735"/>
            <a:ext cx="580880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Giao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diện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chương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trình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Biểu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suất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nhiệt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</a:t>
            </a: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0755" y="8674735"/>
            <a:ext cx="580880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Giao diện chương trình 2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(Điều khiển trục XYZ,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Bật/Tắt khoan, Bản đồ CNC)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9563" y="8674735"/>
            <a:ext cx="580880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Giao diện chương trình 3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(Đồng hồ điện áp - dòng điện -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công suất - nhiệt độ)</a:t>
            </a:r>
          </a:p>
        </p:txBody>
      </p:sp>
      <p:sp>
        <p:nvSpPr>
          <p:cNvPr id="15" name="Freeform 15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>
            <a:hlinkClick r:id="rId9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31FC4BDF-5325-31DB-3A12-EC6394BBD898}"/>
              </a:ext>
            </a:extLst>
          </p:cNvPr>
          <p:cNvSpPr txBox="1"/>
          <p:nvPr/>
        </p:nvSpPr>
        <p:spPr>
          <a:xfrm>
            <a:off x="696063" y="2514920"/>
            <a:ext cx="130961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Web-server (Giao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desktop - Giao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mobile)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44F47DEF-7E3D-FF66-08F0-F0D7256E093B}"/>
              </a:ext>
            </a:extLst>
          </p:cNvPr>
          <p:cNvSpPr txBox="1"/>
          <p:nvPr/>
        </p:nvSpPr>
        <p:spPr>
          <a:xfrm>
            <a:off x="6110193" y="667385"/>
            <a:ext cx="10730007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CÁC BƯỚC TIẾN HÀNH VÀ KẾT QUẢ THỰC HIỆN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BEC1A8-AF10-27AB-4655-BF4C7E3EC822}"/>
              </a:ext>
            </a:extLst>
          </p:cNvPr>
          <p:cNvSpPr/>
          <p:nvPr/>
        </p:nvSpPr>
        <p:spPr>
          <a:xfrm>
            <a:off x="2218239" y="4381500"/>
            <a:ext cx="3725361" cy="1447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2"/>
          <p:cNvGrpSpPr/>
          <p:nvPr/>
        </p:nvGrpSpPr>
        <p:grpSpPr>
          <a:xfrm>
            <a:off x="-1564128" y="8878584"/>
            <a:ext cx="23392249" cy="8779655"/>
            <a:chOff x="0" y="0"/>
            <a:chExt cx="8351771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51771" cy="3134614"/>
            </a:xfrm>
            <a:custGeom>
              <a:avLst/>
              <a:gdLst/>
              <a:ahLst/>
              <a:cxnLst/>
              <a:rect l="l" t="t" r="r" b="b"/>
              <a:pathLst>
                <a:path w="8351771" h="3134614">
                  <a:moveTo>
                    <a:pt x="8351771" y="1567307"/>
                  </a:moveTo>
                  <a:lnTo>
                    <a:pt x="7446896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7446769" y="0"/>
                  </a:lnTo>
                  <a:lnTo>
                    <a:pt x="8351771" y="1567307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658343" y="-2921229"/>
            <a:ext cx="8712628" cy="5167433"/>
            <a:chOff x="0" y="0"/>
            <a:chExt cx="528516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5163" cy="3134614"/>
            </a:xfrm>
            <a:custGeom>
              <a:avLst/>
              <a:gdLst/>
              <a:ahLst/>
              <a:cxnLst/>
              <a:rect l="l" t="t" r="r" b="b"/>
              <a:pathLst>
                <a:path w="5285163" h="3134614">
                  <a:moveTo>
                    <a:pt x="5285163" y="1567307"/>
                  </a:moveTo>
                  <a:lnTo>
                    <a:pt x="438028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380161" y="0"/>
                  </a:lnTo>
                  <a:lnTo>
                    <a:pt x="5285163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14600" y="4729162"/>
            <a:ext cx="3337129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03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NỘI DUNG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138378" y="8195712"/>
            <a:ext cx="8533727" cy="5606821"/>
            <a:chOff x="0" y="0"/>
            <a:chExt cx="4952231" cy="32537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52231" cy="3253710"/>
            </a:xfrm>
            <a:custGeom>
              <a:avLst/>
              <a:gdLst/>
              <a:ahLst/>
              <a:cxnLst/>
              <a:rect l="l" t="t" r="r" b="b"/>
              <a:pathLst>
                <a:path w="4952231" h="3253710">
                  <a:moveTo>
                    <a:pt x="4952231" y="1626855"/>
                  </a:moveTo>
                  <a:lnTo>
                    <a:pt x="4047356" y="3253710"/>
                  </a:lnTo>
                  <a:lnTo>
                    <a:pt x="904875" y="3253710"/>
                  </a:lnTo>
                  <a:lnTo>
                    <a:pt x="0" y="1626855"/>
                  </a:lnTo>
                  <a:lnTo>
                    <a:pt x="904875" y="0"/>
                  </a:lnTo>
                  <a:lnTo>
                    <a:pt x="4047229" y="0"/>
                  </a:lnTo>
                  <a:lnTo>
                    <a:pt x="4952231" y="1626855"/>
                  </a:lnTo>
                  <a:close/>
                </a:path>
              </a:pathLst>
            </a:custGeom>
            <a:solidFill>
              <a:srgbClr val="A4D3EE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hlinkClick r:id="rId2" action="ppaction://hlinksldjump"/>
          </p:cNvPr>
          <p:cNvSpPr txBox="1"/>
          <p:nvPr/>
        </p:nvSpPr>
        <p:spPr>
          <a:xfrm>
            <a:off x="9736429" y="3633237"/>
            <a:ext cx="512206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PHƯƠNG PHÁP</a:t>
            </a:r>
          </a:p>
        </p:txBody>
      </p:sp>
      <p:sp>
        <p:nvSpPr>
          <p:cNvPr id="11" name="TextBox 11">
            <a:hlinkClick r:id="rId3" action="ppaction://hlinksldjump"/>
          </p:cNvPr>
          <p:cNvSpPr txBox="1"/>
          <p:nvPr/>
        </p:nvSpPr>
        <p:spPr>
          <a:xfrm>
            <a:off x="9736429" y="4658762"/>
            <a:ext cx="32385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KẾT QUẢ</a:t>
            </a:r>
          </a:p>
        </p:txBody>
      </p:sp>
      <p:sp>
        <p:nvSpPr>
          <p:cNvPr id="12" name="TextBox 12">
            <a:hlinkClick r:id="rId4" action="ppaction://hlinksldjump"/>
          </p:cNvPr>
          <p:cNvSpPr txBox="1"/>
          <p:nvPr/>
        </p:nvSpPr>
        <p:spPr>
          <a:xfrm>
            <a:off x="9736429" y="5684287"/>
            <a:ext cx="359628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KẾT LUẬN</a:t>
            </a:r>
          </a:p>
        </p:txBody>
      </p:sp>
      <p:sp>
        <p:nvSpPr>
          <p:cNvPr id="13" name="TextBox 13">
            <a:hlinkClick r:id="rId5" action="ppaction://hlinksldjump"/>
          </p:cNvPr>
          <p:cNvSpPr txBox="1"/>
          <p:nvPr/>
        </p:nvSpPr>
        <p:spPr>
          <a:xfrm>
            <a:off x="9736429" y="6709812"/>
            <a:ext cx="661308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HƯỚNG PHÁT TRIỂN</a:t>
            </a:r>
          </a:p>
        </p:txBody>
      </p: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F83BCF18-113C-9635-0976-A0268326173B}"/>
              </a:ext>
            </a:extLst>
          </p:cNvPr>
          <p:cNvSpPr txBox="1"/>
          <p:nvPr/>
        </p:nvSpPr>
        <p:spPr>
          <a:xfrm>
            <a:off x="9736429" y="2607712"/>
            <a:ext cx="512206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TỔNG QUAN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419029" y="-36195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054661" y="-308907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2555006" y="8285156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-4872527" y="4397759"/>
            <a:ext cx="5276948" cy="4569862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007590" y="2369580"/>
            <a:ext cx="3066779" cy="2397664"/>
          </a:xfrm>
          <a:custGeom>
            <a:avLst/>
            <a:gdLst/>
            <a:ahLst/>
            <a:cxnLst/>
            <a:rect l="l" t="t" r="r" b="b"/>
            <a:pathLst>
              <a:path w="3066779" h="2397664">
                <a:moveTo>
                  <a:pt x="0" y="0"/>
                </a:moveTo>
                <a:lnTo>
                  <a:pt x="3066779" y="0"/>
                </a:lnTo>
                <a:lnTo>
                  <a:pt x="3066779" y="2397663"/>
                </a:lnTo>
                <a:lnTo>
                  <a:pt x="0" y="2397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8344177" y="3528857"/>
            <a:ext cx="1854786" cy="3197906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054164" y="6188874"/>
            <a:ext cx="2973631" cy="2761760"/>
          </a:xfrm>
          <a:custGeom>
            <a:avLst/>
            <a:gdLst/>
            <a:ahLst/>
            <a:cxnLst/>
            <a:rect l="l" t="t" r="r" b="b"/>
            <a:pathLst>
              <a:path w="2973631" h="2761760">
                <a:moveTo>
                  <a:pt x="0" y="0"/>
                </a:moveTo>
                <a:lnTo>
                  <a:pt x="2973631" y="0"/>
                </a:lnTo>
                <a:lnTo>
                  <a:pt x="2973631" y="2761760"/>
                </a:lnTo>
                <a:lnTo>
                  <a:pt x="0" y="276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2554985" y="2082962"/>
            <a:ext cx="2688208" cy="2664687"/>
          </a:xfrm>
          <a:custGeom>
            <a:avLst/>
            <a:gdLst/>
            <a:ahLst/>
            <a:cxnLst/>
            <a:rect l="l" t="t" r="r" b="b"/>
            <a:pathLst>
              <a:path w="2688208" h="2664687">
                <a:moveTo>
                  <a:pt x="0" y="0"/>
                </a:moveTo>
                <a:lnTo>
                  <a:pt x="2688208" y="0"/>
                </a:lnTo>
                <a:lnTo>
                  <a:pt x="2688208" y="2664687"/>
                </a:lnTo>
                <a:lnTo>
                  <a:pt x="0" y="2664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2343424" y="6391875"/>
            <a:ext cx="3193459" cy="2558759"/>
          </a:xfrm>
          <a:custGeom>
            <a:avLst/>
            <a:gdLst/>
            <a:ahLst/>
            <a:cxnLst/>
            <a:rect l="l" t="t" r="r" b="b"/>
            <a:pathLst>
              <a:path w="3193459" h="2558759">
                <a:moveTo>
                  <a:pt x="0" y="0"/>
                </a:moveTo>
                <a:lnTo>
                  <a:pt x="3193460" y="0"/>
                </a:lnTo>
                <a:lnTo>
                  <a:pt x="3193460" y="2558759"/>
                </a:lnTo>
                <a:lnTo>
                  <a:pt x="0" y="2558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5" name="TextBox 15"/>
          <p:cNvSpPr txBox="1"/>
          <p:nvPr/>
        </p:nvSpPr>
        <p:spPr>
          <a:xfrm>
            <a:off x="2621323" y="9118604"/>
            <a:ext cx="3453046" cy="42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Nâng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cao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hiệu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suất</a:t>
            </a:r>
            <a:endParaRPr lang="en-US" sz="247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21323" y="4937903"/>
            <a:ext cx="3453046" cy="42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Đáp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yêu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</a:t>
            </a:r>
            <a:endParaRPr lang="en-US" sz="247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61006" y="9118604"/>
            <a:ext cx="3575878" cy="42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4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Sự thuận tiện và linh hoạt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3631" y="4710093"/>
            <a:ext cx="3453046" cy="42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47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Giảm thiểu sai sót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17477" y="6099553"/>
            <a:ext cx="3453046" cy="42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chính</a:t>
            </a:r>
            <a:r>
              <a:rPr lang="en-US" sz="247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7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xác</a:t>
            </a:r>
            <a:endParaRPr lang="en-US" sz="247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TextBox 22"/>
          <p:cNvSpPr txBox="1"/>
          <p:nvPr/>
        </p:nvSpPr>
        <p:spPr>
          <a:xfrm>
            <a:off x="6110193" y="667385"/>
            <a:ext cx="799032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PHÂN TÍCH KẾT QUẢ</a:t>
            </a:r>
          </a:p>
        </p:txBody>
      </p:sp>
      <p:sp>
        <p:nvSpPr>
          <p:cNvPr id="23" name="Freeform 23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Freeform 25">
            <a:hlinkClick r:id="rId15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Freeform 26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05822" y="-655734"/>
            <a:ext cx="6215512" cy="2767773"/>
            <a:chOff x="0" y="0"/>
            <a:chExt cx="7413945" cy="330143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413945" cy="3301436"/>
            </a:xfrm>
            <a:custGeom>
              <a:avLst/>
              <a:gdLst/>
              <a:ahLst/>
              <a:cxnLst/>
              <a:rect l="l" t="t" r="r" b="b"/>
              <a:pathLst>
                <a:path w="7413945" h="3301436">
                  <a:moveTo>
                    <a:pt x="7413945" y="1650718"/>
                  </a:moveTo>
                  <a:lnTo>
                    <a:pt x="6509070" y="3301436"/>
                  </a:lnTo>
                  <a:lnTo>
                    <a:pt x="904875" y="3301436"/>
                  </a:lnTo>
                  <a:lnTo>
                    <a:pt x="0" y="1650718"/>
                  </a:lnTo>
                  <a:lnTo>
                    <a:pt x="904875" y="0"/>
                  </a:lnTo>
                  <a:lnTo>
                    <a:pt x="6508943" y="0"/>
                  </a:lnTo>
                  <a:lnTo>
                    <a:pt x="7413945" y="16507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82763" y="-655734"/>
            <a:ext cx="6215512" cy="2767773"/>
            <a:chOff x="0" y="0"/>
            <a:chExt cx="7413945" cy="3301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13945" cy="3301436"/>
            </a:xfrm>
            <a:custGeom>
              <a:avLst/>
              <a:gdLst/>
              <a:ahLst/>
              <a:cxnLst/>
              <a:rect l="l" t="t" r="r" b="b"/>
              <a:pathLst>
                <a:path w="7413945" h="3301436">
                  <a:moveTo>
                    <a:pt x="7413945" y="1650718"/>
                  </a:moveTo>
                  <a:lnTo>
                    <a:pt x="6509070" y="3301436"/>
                  </a:lnTo>
                  <a:lnTo>
                    <a:pt x="904875" y="3301436"/>
                  </a:lnTo>
                  <a:lnTo>
                    <a:pt x="0" y="1650718"/>
                  </a:lnTo>
                  <a:lnTo>
                    <a:pt x="904875" y="0"/>
                  </a:lnTo>
                  <a:lnTo>
                    <a:pt x="6508943" y="0"/>
                  </a:lnTo>
                  <a:lnTo>
                    <a:pt x="7413945" y="16507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vi-VN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11790" y="623207"/>
            <a:ext cx="75465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4549" spc="-168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KẾT QUẢ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669704" y="57958"/>
            <a:ext cx="1897455" cy="18974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2783370" y="3058550"/>
            <a:ext cx="5772667" cy="5658299"/>
          </a:xfrm>
          <a:custGeom>
            <a:avLst/>
            <a:gdLst/>
            <a:ahLst/>
            <a:cxnLst/>
            <a:rect l="l" t="t" r="r" b="b"/>
            <a:pathLst>
              <a:path w="6800927" h="6666187">
                <a:moveTo>
                  <a:pt x="0" y="0"/>
                </a:moveTo>
                <a:lnTo>
                  <a:pt x="6800926" y="0"/>
                </a:lnTo>
                <a:lnTo>
                  <a:pt x="6800926" y="6666187"/>
                </a:lnTo>
                <a:lnTo>
                  <a:pt x="0" y="6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3" t="-22308" b="-1904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0559138" y="3058550"/>
            <a:ext cx="5798490" cy="5658299"/>
          </a:xfrm>
          <a:custGeom>
            <a:avLst/>
            <a:gdLst/>
            <a:ahLst/>
            <a:cxnLst/>
            <a:rect l="l" t="t" r="r" b="b"/>
            <a:pathLst>
              <a:path w="6831350" h="6666187">
                <a:moveTo>
                  <a:pt x="0" y="0"/>
                </a:moveTo>
                <a:lnTo>
                  <a:pt x="6831349" y="0"/>
                </a:lnTo>
                <a:lnTo>
                  <a:pt x="6831349" y="6666187"/>
                </a:lnTo>
                <a:lnTo>
                  <a:pt x="0" y="6666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477" r="-3451" b="-2087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10923007" y="8915942"/>
            <a:ext cx="5231393" cy="79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khoan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tay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Mặt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8934852"/>
            <a:ext cx="507075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khoan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cầm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tay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Mặt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trước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16" name="TextBox 16">
            <a:hlinkClick r:id="rId6" action="ppaction://hlinksldjump"/>
          </p:cNvPr>
          <p:cNvSpPr txBox="1"/>
          <p:nvPr/>
        </p:nvSpPr>
        <p:spPr>
          <a:xfrm>
            <a:off x="6045025" y="257322"/>
            <a:ext cx="1146813" cy="134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7"/>
              </a:lnSpc>
            </a:pPr>
            <a:r>
              <a:rPr lang="en-US" sz="786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">
            <a:extLst>
              <a:ext uri="{FF2B5EF4-FFF2-40B4-BE49-F238E27FC236}">
                <a16:creationId xmlns:a16="http://schemas.microsoft.com/office/drawing/2014/main" id="{1EFE6948-4D81-A3F7-71C4-4538F679A2CA}"/>
              </a:ext>
            </a:extLst>
          </p:cNvPr>
          <p:cNvSpPr txBox="1"/>
          <p:nvPr/>
        </p:nvSpPr>
        <p:spPr>
          <a:xfrm>
            <a:off x="5911790" y="623207"/>
            <a:ext cx="75465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4549" spc="-168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KẾT QUẢ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3305822" y="-655734"/>
            <a:ext cx="6215512" cy="2767773"/>
            <a:chOff x="0" y="0"/>
            <a:chExt cx="7413945" cy="330143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413945" cy="3301436"/>
            </a:xfrm>
            <a:custGeom>
              <a:avLst/>
              <a:gdLst/>
              <a:ahLst/>
              <a:cxnLst/>
              <a:rect l="l" t="t" r="r" b="b"/>
              <a:pathLst>
                <a:path w="7413945" h="3301436">
                  <a:moveTo>
                    <a:pt x="7413945" y="1650718"/>
                  </a:moveTo>
                  <a:lnTo>
                    <a:pt x="6509070" y="3301436"/>
                  </a:lnTo>
                  <a:lnTo>
                    <a:pt x="904875" y="3301436"/>
                  </a:lnTo>
                  <a:lnTo>
                    <a:pt x="0" y="1650718"/>
                  </a:lnTo>
                  <a:lnTo>
                    <a:pt x="904875" y="0"/>
                  </a:lnTo>
                  <a:lnTo>
                    <a:pt x="6508943" y="0"/>
                  </a:lnTo>
                  <a:lnTo>
                    <a:pt x="7413945" y="16507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6679122" y="2184520"/>
            <a:ext cx="4032617" cy="3333282"/>
          </a:xfrm>
          <a:custGeom>
            <a:avLst/>
            <a:gdLst/>
            <a:ahLst/>
            <a:cxnLst/>
            <a:rect l="l" t="t" r="r" b="b"/>
            <a:pathLst>
              <a:path w="4218350" h="3486805">
                <a:moveTo>
                  <a:pt x="0" y="0"/>
                </a:moveTo>
                <a:lnTo>
                  <a:pt x="4218350" y="0"/>
                </a:lnTo>
                <a:lnTo>
                  <a:pt x="4218350" y="3486804"/>
                </a:lnTo>
                <a:lnTo>
                  <a:pt x="0" y="348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-782763" y="-655734"/>
            <a:ext cx="6215512" cy="2767773"/>
            <a:chOff x="0" y="0"/>
            <a:chExt cx="7413945" cy="330143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7413945" cy="3301436"/>
            </a:xfrm>
            <a:custGeom>
              <a:avLst/>
              <a:gdLst/>
              <a:ahLst/>
              <a:cxnLst/>
              <a:rect l="l" t="t" r="r" b="b"/>
              <a:pathLst>
                <a:path w="7413945" h="3301436">
                  <a:moveTo>
                    <a:pt x="7413945" y="1650718"/>
                  </a:moveTo>
                  <a:lnTo>
                    <a:pt x="6509070" y="3301436"/>
                  </a:lnTo>
                  <a:lnTo>
                    <a:pt x="904875" y="3301436"/>
                  </a:lnTo>
                  <a:lnTo>
                    <a:pt x="0" y="1650718"/>
                  </a:lnTo>
                  <a:lnTo>
                    <a:pt x="904875" y="0"/>
                  </a:lnTo>
                  <a:lnTo>
                    <a:pt x="6508943" y="0"/>
                  </a:lnTo>
                  <a:lnTo>
                    <a:pt x="7413945" y="16507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69704" y="57958"/>
            <a:ext cx="1897455" cy="18974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2474195" y="2250500"/>
            <a:ext cx="3913667" cy="3271757"/>
          </a:xfrm>
          <a:custGeom>
            <a:avLst/>
            <a:gdLst/>
            <a:ahLst/>
            <a:cxnLst/>
            <a:rect l="l" t="t" r="r" b="b"/>
            <a:pathLst>
              <a:path w="3948615" h="4338608">
                <a:moveTo>
                  <a:pt x="0" y="0"/>
                </a:moveTo>
                <a:lnTo>
                  <a:pt x="3948616" y="0"/>
                </a:lnTo>
                <a:lnTo>
                  <a:pt x="3948616" y="4338608"/>
                </a:lnTo>
                <a:lnTo>
                  <a:pt x="0" y="433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" r="-47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1370445" y="2195156"/>
            <a:ext cx="4175875" cy="3222686"/>
          </a:xfrm>
          <a:custGeom>
            <a:avLst/>
            <a:gdLst/>
            <a:ahLst/>
            <a:cxnLst/>
            <a:rect l="l" t="t" r="r" b="b"/>
            <a:pathLst>
              <a:path w="4509151" h="3479888">
                <a:moveTo>
                  <a:pt x="0" y="0"/>
                </a:moveTo>
                <a:lnTo>
                  <a:pt x="4509151" y="0"/>
                </a:lnTo>
                <a:lnTo>
                  <a:pt x="4509151" y="3479888"/>
                </a:lnTo>
                <a:lnTo>
                  <a:pt x="0" y="3479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11370445" y="6088219"/>
            <a:ext cx="4181930" cy="3227359"/>
          </a:xfrm>
          <a:custGeom>
            <a:avLst/>
            <a:gdLst/>
            <a:ahLst/>
            <a:cxnLst/>
            <a:rect l="l" t="t" r="r" b="b"/>
            <a:pathLst>
              <a:path w="4515689" h="3484934">
                <a:moveTo>
                  <a:pt x="0" y="0"/>
                </a:moveTo>
                <a:lnTo>
                  <a:pt x="4515689" y="0"/>
                </a:lnTo>
                <a:lnTo>
                  <a:pt x="4515689" y="3484934"/>
                </a:lnTo>
                <a:lnTo>
                  <a:pt x="0" y="3484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6" name="Freeform 16"/>
          <p:cNvSpPr/>
          <p:nvPr/>
        </p:nvSpPr>
        <p:spPr>
          <a:xfrm>
            <a:off x="2340233" y="6331609"/>
            <a:ext cx="3987389" cy="2575924"/>
          </a:xfrm>
          <a:custGeom>
            <a:avLst/>
            <a:gdLst/>
            <a:ahLst/>
            <a:cxnLst/>
            <a:rect l="l" t="t" r="r" b="b"/>
            <a:pathLst>
              <a:path w="5459550" h="3526966">
                <a:moveTo>
                  <a:pt x="0" y="0"/>
                </a:moveTo>
                <a:lnTo>
                  <a:pt x="5459550" y="0"/>
                </a:lnTo>
                <a:lnTo>
                  <a:pt x="5459550" y="3526966"/>
                </a:lnTo>
                <a:lnTo>
                  <a:pt x="0" y="352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6663882" y="6303991"/>
            <a:ext cx="3489546" cy="2631160"/>
          </a:xfrm>
          <a:custGeom>
            <a:avLst/>
            <a:gdLst/>
            <a:ahLst/>
            <a:cxnLst/>
            <a:rect l="l" t="t" r="r" b="b"/>
            <a:pathLst>
              <a:path w="4777902" h="3602596">
                <a:moveTo>
                  <a:pt x="0" y="0"/>
                </a:moveTo>
                <a:lnTo>
                  <a:pt x="4777902" y="0"/>
                </a:lnTo>
                <a:lnTo>
                  <a:pt x="4777902" y="3602596"/>
                </a:lnTo>
                <a:lnTo>
                  <a:pt x="0" y="3602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041" t="-351" b="-456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/>
          <p:cNvSpPr txBox="1"/>
          <p:nvPr/>
        </p:nvSpPr>
        <p:spPr>
          <a:xfrm>
            <a:off x="6923531" y="5593814"/>
            <a:ext cx="372910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hiển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8386" y="5593815"/>
            <a:ext cx="3379788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hiển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0" name="TextBox 20">
            <a:hlinkClick r:id="rId10" action="ppaction://hlinksldjump"/>
          </p:cNvPr>
          <p:cNvSpPr txBox="1"/>
          <p:nvPr/>
        </p:nvSpPr>
        <p:spPr>
          <a:xfrm>
            <a:off x="6045025" y="257322"/>
            <a:ext cx="1146813" cy="134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7"/>
              </a:lnSpc>
            </a:pPr>
            <a:r>
              <a:rPr lang="en-US" sz="786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64334" y="5577453"/>
            <a:ext cx="348297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81823" y="9587805"/>
            <a:ext cx="38360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web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dòng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37375" y="9254083"/>
            <a:ext cx="303232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Mạch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lường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ở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19.30V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95146" y="9337181"/>
            <a:ext cx="303233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hồ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đo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lường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ở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19.33V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7" name="Freeform 27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7432" y="8824890"/>
            <a:ext cx="3790568" cy="2924221"/>
            <a:chOff x="0" y="0"/>
            <a:chExt cx="696367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63670" cy="5372100"/>
            </a:xfrm>
            <a:custGeom>
              <a:avLst/>
              <a:gdLst/>
              <a:ahLst/>
              <a:cxnLst/>
              <a:rect l="l" t="t" r="r" b="b"/>
              <a:pathLst>
                <a:path w="6963670" h="5372100">
                  <a:moveTo>
                    <a:pt x="5413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13000" y="5372100"/>
                  </a:lnTo>
                  <a:lnTo>
                    <a:pt x="6963670" y="2686050"/>
                  </a:lnTo>
                  <a:lnTo>
                    <a:pt x="5413000" y="0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7259300" y="7236518"/>
            <a:ext cx="6934100" cy="3176744"/>
            <a:chOff x="0" y="0"/>
            <a:chExt cx="1172605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26056" cy="5372100"/>
            </a:xfrm>
            <a:custGeom>
              <a:avLst/>
              <a:gdLst/>
              <a:ahLst/>
              <a:cxnLst/>
              <a:rect l="l" t="t" r="r" b="b"/>
              <a:pathLst>
                <a:path w="11726056" h="5372100">
                  <a:moveTo>
                    <a:pt x="101753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175385" y="5372100"/>
                  </a:lnTo>
                  <a:lnTo>
                    <a:pt x="11726056" y="2686050"/>
                  </a:lnTo>
                  <a:lnTo>
                    <a:pt x="10175385" y="0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900844" y="8107046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323344" y="-1935416"/>
            <a:ext cx="5276948" cy="4569862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6695" y="3435501"/>
            <a:ext cx="13830674" cy="145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algn="just">
              <a:lnSpc>
                <a:spcPts val="3920"/>
              </a:lnSpc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Khẳng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định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pin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tự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động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đạt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được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tiêu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chí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sau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Đáp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đầy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đủ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yêu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cầu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kỹ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thuật</a:t>
            </a: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Cải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thiện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đáng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kể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hiệu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độ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chính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xác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của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quá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trình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chất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lượng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pin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53792" y="663419"/>
            <a:ext cx="75465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4549" spc="-168" dirty="0">
                <a:latin typeface="Roboto Bold"/>
                <a:ea typeface="Roboto Bold"/>
                <a:cs typeface="Roboto Bold"/>
                <a:sym typeface="Roboto Bold"/>
              </a:rPr>
              <a:t>KẾT LUẬN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669704" y="57958"/>
            <a:ext cx="1897455" cy="18974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TextBox 15">
            <a:hlinkClick r:id="rId2" action="ppaction://hlinksldjump"/>
          </p:cNvPr>
          <p:cNvSpPr txBox="1"/>
          <p:nvPr/>
        </p:nvSpPr>
        <p:spPr>
          <a:xfrm>
            <a:off x="6045013" y="257322"/>
            <a:ext cx="1146836" cy="134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7"/>
              </a:lnSpc>
            </a:pPr>
            <a:r>
              <a:rPr lang="en-US" sz="786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24C3D-740E-66B9-67F8-498A0AB0E59B}"/>
              </a:ext>
            </a:extLst>
          </p:cNvPr>
          <p:cNvSpPr txBox="1"/>
          <p:nvPr/>
        </p:nvSpPr>
        <p:spPr>
          <a:xfrm>
            <a:off x="1659110" y="5252643"/>
            <a:ext cx="13047784" cy="204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62" lvl="1" algn="just">
              <a:lnSpc>
                <a:spcPts val="3920"/>
              </a:lnSpc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giám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sát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qua web-server: </a:t>
            </a: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Thuận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tiện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Linh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hoạt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59462" lvl="1" indent="-457200" algn="just">
              <a:lnSpc>
                <a:spcPts val="3920"/>
              </a:lnSpc>
              <a:buFont typeface="Symbol" panose="05050102010706020507" pitchFamily="18" charset="2"/>
              <a:buChar char="Þ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Trong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việc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quản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theo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dõi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63F4B-F0EC-A5E3-D41D-6929A44DAA20}"/>
              </a:ext>
            </a:extLst>
          </p:cNvPr>
          <p:cNvSpPr txBox="1"/>
          <p:nvPr/>
        </p:nvSpPr>
        <p:spPr>
          <a:xfrm>
            <a:off x="1676695" y="7658938"/>
            <a:ext cx="13047784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62" lvl="1" algn="just">
              <a:lnSpc>
                <a:spcPts val="3920"/>
              </a:lnSpc>
            </a:pP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Việc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áp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dụng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kiểm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tra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pin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tự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động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Giảm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sai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sót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Nâng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cao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hiệu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suất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lao</a:t>
            </a:r>
            <a:r>
              <a:rPr lang="en-US" sz="2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dirty="0" err="1"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353F6F78-6FA3-6F1F-1D16-CB4EB9BB3812}"/>
              </a:ext>
            </a:extLst>
          </p:cNvPr>
          <p:cNvSpPr txBox="1"/>
          <p:nvPr/>
        </p:nvSpPr>
        <p:spPr>
          <a:xfrm>
            <a:off x="696063" y="2514920"/>
            <a:ext cx="130961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Web-server (Giao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desktop - Giao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mobile)</a:t>
            </a:r>
          </a:p>
        </p:txBody>
      </p:sp>
    </p:spTree>
    <p:extLst>
      <p:ext uri="{BB962C8B-B14F-4D97-AF65-F5344CB8AC3E}">
        <p14:creationId xmlns:p14="http://schemas.microsoft.com/office/powerpoint/2010/main" val="41994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7432" y="8824890"/>
            <a:ext cx="3790568" cy="2924221"/>
            <a:chOff x="0" y="0"/>
            <a:chExt cx="696367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63670" cy="5372100"/>
            </a:xfrm>
            <a:custGeom>
              <a:avLst/>
              <a:gdLst/>
              <a:ahLst/>
              <a:cxnLst/>
              <a:rect l="l" t="t" r="r" b="b"/>
              <a:pathLst>
                <a:path w="6963670" h="5372100">
                  <a:moveTo>
                    <a:pt x="5413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13000" y="5372100"/>
                  </a:lnTo>
                  <a:lnTo>
                    <a:pt x="6963670" y="2686050"/>
                  </a:lnTo>
                  <a:lnTo>
                    <a:pt x="5413000" y="0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7259300" y="7236518"/>
            <a:ext cx="6934100" cy="3176744"/>
            <a:chOff x="0" y="0"/>
            <a:chExt cx="1172605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26056" cy="5372100"/>
            </a:xfrm>
            <a:custGeom>
              <a:avLst/>
              <a:gdLst/>
              <a:ahLst/>
              <a:cxnLst/>
              <a:rect l="l" t="t" r="r" b="b"/>
              <a:pathLst>
                <a:path w="11726056" h="5372100">
                  <a:moveTo>
                    <a:pt x="101753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175385" y="5372100"/>
                  </a:lnTo>
                  <a:lnTo>
                    <a:pt x="11726056" y="2686050"/>
                  </a:lnTo>
                  <a:lnTo>
                    <a:pt x="10175385" y="0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900844" y="8107046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323344" y="-1935416"/>
            <a:ext cx="5276948" cy="4569862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76695" y="3435501"/>
            <a:ext cx="11823690" cy="345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nhiều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lợi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ích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kể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nghiệp</a:t>
            </a: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Chất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pin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máy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khoan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nâng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uy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kiểm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tối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ưu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ao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thủ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giảm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thiểu</a:t>
            </a: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ăng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cường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khả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cạnh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thị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45162" lvl="1" indent="-3429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giám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sát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 web-server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phép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từ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xa,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nâng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khả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phản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ứng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nhanh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vấn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đề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quá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kiểm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</a:t>
            </a:r>
            <a:endParaRPr lang="en-US" sz="2400" dirty="0">
              <a:solidFill>
                <a:srgbClr val="004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53792" y="663419"/>
            <a:ext cx="75465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4549" spc="-168" dirty="0">
                <a:latin typeface="Roboto Bold"/>
                <a:ea typeface="Roboto Bold"/>
                <a:cs typeface="Roboto Bold"/>
                <a:sym typeface="Roboto Bold"/>
              </a:rPr>
              <a:t>KẾT LUẬN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669704" y="57958"/>
            <a:ext cx="1897455" cy="18974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TextBox 15">
            <a:hlinkClick r:id="rId2" action="ppaction://hlinksldjump"/>
          </p:cNvPr>
          <p:cNvSpPr txBox="1"/>
          <p:nvPr/>
        </p:nvSpPr>
        <p:spPr>
          <a:xfrm>
            <a:off x="6045013" y="257322"/>
            <a:ext cx="1146836" cy="134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7"/>
              </a:lnSpc>
            </a:pPr>
            <a:r>
              <a:rPr lang="en-US" sz="786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353F6F78-6FA3-6F1F-1D16-CB4EB9BB3812}"/>
              </a:ext>
            </a:extLst>
          </p:cNvPr>
          <p:cNvSpPr txBox="1"/>
          <p:nvPr/>
        </p:nvSpPr>
        <p:spPr>
          <a:xfrm>
            <a:off x="696063" y="2514920"/>
            <a:ext cx="1309613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Ảnh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hưởng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tác</a:t>
            </a: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động</a:t>
            </a:r>
            <a:endParaRPr lang="en-US" sz="32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267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7432" y="8824890"/>
            <a:ext cx="3790568" cy="2924221"/>
            <a:chOff x="0" y="0"/>
            <a:chExt cx="696367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63670" cy="5372100"/>
            </a:xfrm>
            <a:custGeom>
              <a:avLst/>
              <a:gdLst/>
              <a:ahLst/>
              <a:cxnLst/>
              <a:rect l="l" t="t" r="r" b="b"/>
              <a:pathLst>
                <a:path w="6963670" h="5372100">
                  <a:moveTo>
                    <a:pt x="5413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13000" y="5372100"/>
                  </a:lnTo>
                  <a:lnTo>
                    <a:pt x="6963670" y="2686050"/>
                  </a:lnTo>
                  <a:lnTo>
                    <a:pt x="5413000" y="0"/>
                  </a:lnTo>
                  <a:close/>
                </a:path>
              </a:pathLst>
            </a:custGeom>
            <a:solidFill>
              <a:srgbClr val="A4D3E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7259300" y="7236518"/>
            <a:ext cx="6934100" cy="3176744"/>
            <a:chOff x="0" y="0"/>
            <a:chExt cx="1172605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26056" cy="5372100"/>
            </a:xfrm>
            <a:custGeom>
              <a:avLst/>
              <a:gdLst/>
              <a:ahLst/>
              <a:cxnLst/>
              <a:rect l="l" t="t" r="r" b="b"/>
              <a:pathLst>
                <a:path w="11726056" h="5372100">
                  <a:moveTo>
                    <a:pt x="101753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175385" y="5372100"/>
                  </a:lnTo>
                  <a:lnTo>
                    <a:pt x="11726056" y="2686050"/>
                  </a:lnTo>
                  <a:lnTo>
                    <a:pt x="10175385" y="0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900844" y="8107046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323344" y="-1935416"/>
            <a:ext cx="5276948" cy="4569862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28074" y="663419"/>
            <a:ext cx="5964126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4549" spc="-168" dirty="0">
                <a:latin typeface="Roboto Bold"/>
                <a:ea typeface="Roboto Bold"/>
                <a:cs typeface="Roboto Bold"/>
                <a:sym typeface="Roboto Bold"/>
              </a:rPr>
              <a:t>HƯỚNG PHÁT TRIỂN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69704" y="57958"/>
            <a:ext cx="1897455" cy="18974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4" name="TextBox 14">
            <a:hlinkClick r:id="rId2" action="ppaction://hlinksldjump"/>
          </p:cNvPr>
          <p:cNvSpPr txBox="1"/>
          <p:nvPr/>
        </p:nvSpPr>
        <p:spPr>
          <a:xfrm>
            <a:off x="6045026" y="257322"/>
            <a:ext cx="1146810" cy="134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7"/>
              </a:lnSpc>
            </a:pPr>
            <a:r>
              <a:rPr lang="en-US" sz="786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05</a:t>
            </a:r>
          </a:p>
        </p:txBody>
      </p:sp>
      <p:sp>
        <p:nvSpPr>
          <p:cNvPr id="15" name="Freeform 15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48E2CC-3B8A-BFB5-EFBA-A117A60F6E84}"/>
              </a:ext>
            </a:extLst>
          </p:cNvPr>
          <p:cNvSpPr txBox="1"/>
          <p:nvPr/>
        </p:nvSpPr>
        <p:spPr>
          <a:xfrm>
            <a:off x="1676695" y="2766274"/>
            <a:ext cx="12648905" cy="155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62" lvl="1" algn="just">
              <a:lnSpc>
                <a:spcPts val="3920"/>
              </a:lnSpc>
            </a:pP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Hướng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phát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triển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trong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tương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 Bold"/>
                <a:ea typeface="Roboto Bold"/>
                <a:cs typeface="Roboto Bold"/>
                <a:sym typeface="Roboto Bold"/>
              </a:rPr>
              <a:t>lai</a:t>
            </a:r>
            <a:r>
              <a:rPr lang="en-US" sz="2400" dirty="0"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sẽ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tập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trung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vào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việc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cải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tiến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mở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rộng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tính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năng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nhằm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đáp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ứng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tốt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hơn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nhu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cầu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của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trường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tăng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cường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năng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lực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cạnh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tranh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cho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doanh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nghiệp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E978E-4EB3-0D38-8225-95D8338674DB}"/>
              </a:ext>
            </a:extLst>
          </p:cNvPr>
          <p:cNvSpPr txBox="1"/>
          <p:nvPr/>
        </p:nvSpPr>
        <p:spPr>
          <a:xfrm>
            <a:off x="1676695" y="4544148"/>
            <a:ext cx="13047784" cy="205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Nâng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cấp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phần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mềm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điều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khiển</a:t>
            </a: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Mở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rộng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tính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năng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giám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sát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Tăng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cường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tính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di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759462" lvl="1" indent="-457200" algn="just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Nâng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cấp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bộ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khung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CNC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72838" y="6172200"/>
            <a:ext cx="2314575" cy="4114800"/>
          </a:xfrm>
          <a:custGeom>
            <a:avLst/>
            <a:gdLst/>
            <a:ahLst/>
            <a:cxnLst/>
            <a:rect l="l" t="t" r="r" b="b"/>
            <a:pathLst>
              <a:path w="2314575" h="4114800">
                <a:moveTo>
                  <a:pt x="0" y="0"/>
                </a:moveTo>
                <a:lnTo>
                  <a:pt x="2314575" y="0"/>
                </a:lnTo>
                <a:lnTo>
                  <a:pt x="23145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5280964" y="6172200"/>
            <a:ext cx="2612898" cy="4114800"/>
          </a:xfrm>
          <a:custGeom>
            <a:avLst/>
            <a:gdLst/>
            <a:ahLst/>
            <a:cxnLst/>
            <a:rect l="l" t="t" r="r" b="b"/>
            <a:pathLst>
              <a:path w="2612898" h="4114800">
                <a:moveTo>
                  <a:pt x="0" y="0"/>
                </a:moveTo>
                <a:lnTo>
                  <a:pt x="2612898" y="0"/>
                </a:lnTo>
                <a:lnTo>
                  <a:pt x="26128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441875" y="5850661"/>
            <a:ext cx="3027200" cy="4757879"/>
          </a:xfrm>
          <a:custGeom>
            <a:avLst/>
            <a:gdLst/>
            <a:ahLst/>
            <a:cxnLst/>
            <a:rect l="l" t="t" r="r" b="b"/>
            <a:pathLst>
              <a:path w="3027200" h="4757879">
                <a:moveTo>
                  <a:pt x="0" y="0"/>
                </a:moveTo>
                <a:lnTo>
                  <a:pt x="3027200" y="0"/>
                </a:lnTo>
                <a:lnTo>
                  <a:pt x="3027200" y="4757878"/>
                </a:lnTo>
                <a:lnTo>
                  <a:pt x="0" y="4757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2380879" y="6172200"/>
            <a:ext cx="3016854" cy="5028091"/>
          </a:xfrm>
          <a:custGeom>
            <a:avLst/>
            <a:gdLst/>
            <a:ahLst/>
            <a:cxnLst/>
            <a:rect l="l" t="t" r="r" b="b"/>
            <a:pathLst>
              <a:path w="3016854" h="5028091">
                <a:moveTo>
                  <a:pt x="0" y="0"/>
                </a:moveTo>
                <a:lnTo>
                  <a:pt x="3016854" y="0"/>
                </a:lnTo>
                <a:lnTo>
                  <a:pt x="3016854" y="5028091"/>
                </a:lnTo>
                <a:lnTo>
                  <a:pt x="0" y="5028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3469075" y="3225366"/>
            <a:ext cx="11887200" cy="2421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</a:pPr>
            <a:r>
              <a:rPr lang="en-US" sz="5144" spc="18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CẢM ƠN MỌI NGƯỜI ĐÃ LẮNG NGHE BÀI THUYẾT TRÌNH </a:t>
            </a:r>
          </a:p>
          <a:p>
            <a:pPr algn="ctr">
              <a:lnSpc>
                <a:spcPts val="6430"/>
              </a:lnSpc>
            </a:pPr>
            <a:r>
              <a:rPr lang="en-US" sz="5144" spc="18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CỦA NHÓM CHÚNG 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9566" y="7995222"/>
            <a:ext cx="7450907" cy="691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2"/>
              </a:lnSpc>
            </a:pPr>
            <a:r>
              <a:rPr lang="en-US" sz="1953" i="1" spc="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“When you want to give up  remember </a:t>
            </a:r>
          </a:p>
          <a:p>
            <a:pPr algn="ctr">
              <a:lnSpc>
                <a:spcPts val="2832"/>
              </a:lnSpc>
            </a:pPr>
            <a:r>
              <a:rPr lang="en-US" sz="1953" i="1" spc="9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you started”</a:t>
            </a:r>
          </a:p>
        </p:txBody>
      </p:sp>
      <p:sp>
        <p:nvSpPr>
          <p:cNvPr id="8" name="Freeform 8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23669"/>
            <a:ext cx="162306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4651"/>
                </a:solidFill>
                <a:latin typeface="Muli Bold"/>
                <a:ea typeface="Muli Bold"/>
                <a:cs typeface="Muli Bold"/>
                <a:sym typeface="Muli Bold"/>
              </a:rPr>
              <a:t>SLIDE DỰ PHÒNG (0-1 SLIDE)</a:t>
            </a:r>
          </a:p>
        </p:txBody>
      </p:sp>
      <p:sp>
        <p:nvSpPr>
          <p:cNvPr id="4" name="Freeform 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2">
            <a:extLst>
              <a:ext uri="{FF2B5EF4-FFF2-40B4-BE49-F238E27FC236}">
                <a16:creationId xmlns:a16="http://schemas.microsoft.com/office/drawing/2014/main" id="{5604C5B2-9FD7-EE19-9092-1A34EC106D27}"/>
              </a:ext>
            </a:extLst>
          </p:cNvPr>
          <p:cNvSpPr txBox="1"/>
          <p:nvPr/>
        </p:nvSpPr>
        <p:spPr>
          <a:xfrm>
            <a:off x="2950992" y="4688753"/>
            <a:ext cx="5230123" cy="84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algn="l">
              <a:lnSpc>
                <a:spcPts val="7000"/>
              </a:lnSpc>
            </a:pPr>
            <a:r>
              <a:rPr lang="en-US" sz="55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TỔNG QUAN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-4672985" y="7650417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85797" y="-2829643"/>
            <a:ext cx="8712628" cy="5167433"/>
            <a:chOff x="0" y="0"/>
            <a:chExt cx="528516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5163" cy="3134614"/>
            </a:xfrm>
            <a:custGeom>
              <a:avLst/>
              <a:gdLst/>
              <a:ahLst/>
              <a:cxnLst/>
              <a:rect l="l" t="t" r="r" b="b"/>
              <a:pathLst>
                <a:path w="5285163" h="3134614">
                  <a:moveTo>
                    <a:pt x="5285163" y="1567307"/>
                  </a:moveTo>
                  <a:lnTo>
                    <a:pt x="438028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4380161" y="0"/>
                  </a:lnTo>
                  <a:lnTo>
                    <a:pt x="5285163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82000" y="3245105"/>
            <a:ext cx="76373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TÍNH CẤP THIẾT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96072" y="3756061"/>
            <a:ext cx="2555804" cy="255580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D3E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1" name="TextBox 11">
            <a:hlinkClick r:id="rId2" action="ppaction://hlinksldjump"/>
          </p:cNvPr>
          <p:cNvSpPr txBox="1"/>
          <p:nvPr/>
        </p:nvSpPr>
        <p:spPr>
          <a:xfrm>
            <a:off x="901663" y="4120337"/>
            <a:ext cx="1544625" cy="182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2000" y="4538917"/>
            <a:ext cx="76373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DỰ ÁN LIÊN QUAN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82000" y="5831142"/>
            <a:ext cx="740596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MỤC TIÊU/PHẠM VI CỦA ĐỀ TÀI</a:t>
            </a:r>
          </a:p>
        </p:txBody>
      </p: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963690" y="-783722"/>
            <a:ext cx="8453547" cy="4195073"/>
          </a:xfrm>
          <a:custGeom>
            <a:avLst/>
            <a:gdLst/>
            <a:ahLst/>
            <a:cxnLst/>
            <a:rect l="l" t="t" r="r" b="b"/>
            <a:pathLst>
              <a:path w="8453547" h="4195073">
                <a:moveTo>
                  <a:pt x="0" y="4195073"/>
                </a:moveTo>
                <a:lnTo>
                  <a:pt x="8453547" y="4195073"/>
                </a:lnTo>
                <a:lnTo>
                  <a:pt x="8453547" y="0"/>
                </a:lnTo>
                <a:lnTo>
                  <a:pt x="0" y="0"/>
                </a:lnTo>
                <a:lnTo>
                  <a:pt x="0" y="4195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6223943" y="667385"/>
            <a:ext cx="611914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TÍNH CẤP THIẾT</a:t>
            </a:r>
          </a:p>
        </p:txBody>
      </p:sp>
      <p:sp>
        <p:nvSpPr>
          <p:cNvPr id="4" name="Freeform 4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351683" y="3255595"/>
            <a:ext cx="4585360" cy="4585360"/>
          </a:xfrm>
          <a:custGeom>
            <a:avLst/>
            <a:gdLst/>
            <a:ahLst/>
            <a:cxnLst/>
            <a:rect l="l" t="t" r="r" b="b"/>
            <a:pathLst>
              <a:path w="4585360" h="4585360">
                <a:moveTo>
                  <a:pt x="0" y="0"/>
                </a:moveTo>
                <a:lnTo>
                  <a:pt x="4585360" y="0"/>
                </a:lnTo>
                <a:lnTo>
                  <a:pt x="4585360" y="4585360"/>
                </a:lnTo>
                <a:lnTo>
                  <a:pt x="0" y="458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6260460" y="3255595"/>
            <a:ext cx="4585360" cy="4585360"/>
          </a:xfrm>
          <a:custGeom>
            <a:avLst/>
            <a:gdLst/>
            <a:ahLst/>
            <a:cxnLst/>
            <a:rect l="l" t="t" r="r" b="b"/>
            <a:pathLst>
              <a:path w="4585360" h="4585360">
                <a:moveTo>
                  <a:pt x="0" y="0"/>
                </a:moveTo>
                <a:lnTo>
                  <a:pt x="4585360" y="0"/>
                </a:lnTo>
                <a:lnTo>
                  <a:pt x="4585360" y="4585360"/>
                </a:lnTo>
                <a:lnTo>
                  <a:pt x="0" y="458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1169236" y="3255595"/>
            <a:ext cx="6090064" cy="4585360"/>
          </a:xfrm>
          <a:custGeom>
            <a:avLst/>
            <a:gdLst/>
            <a:ahLst/>
            <a:cxnLst/>
            <a:rect l="l" t="t" r="r" b="b"/>
            <a:pathLst>
              <a:path w="6090064" h="4585360">
                <a:moveTo>
                  <a:pt x="0" y="0"/>
                </a:moveTo>
                <a:lnTo>
                  <a:pt x="6090064" y="0"/>
                </a:lnTo>
                <a:lnTo>
                  <a:pt x="6090064" y="4585360"/>
                </a:lnTo>
                <a:lnTo>
                  <a:pt x="0" y="458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15" r="-4244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8" name="Group 8"/>
          <p:cNvGrpSpPr/>
          <p:nvPr/>
        </p:nvGrpSpPr>
        <p:grpSpPr>
          <a:xfrm>
            <a:off x="-976012" y="8997615"/>
            <a:ext cx="2977778" cy="2578770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>
            <a:hlinkClick r:id="rId9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2" name="Freeform 12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4669128" y="8859520"/>
            <a:ext cx="829575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số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bị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máy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khoan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pin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tự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động</a:t>
            </a:r>
            <a:endParaRPr lang="en-US"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6012" y="8997615"/>
            <a:ext cx="2977778" cy="257877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755617" y="-1768543"/>
            <a:ext cx="4201515" cy="3638531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40695" y="4069052"/>
            <a:ext cx="2481390" cy="214889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853871" y="2345200"/>
            <a:ext cx="5056239" cy="5596600"/>
          </a:xfrm>
          <a:custGeom>
            <a:avLst/>
            <a:gdLst/>
            <a:ahLst/>
            <a:cxnLst/>
            <a:rect l="l" t="t" r="r" b="b"/>
            <a:pathLst>
              <a:path w="5056239" h="5596600">
                <a:moveTo>
                  <a:pt x="0" y="0"/>
                </a:moveTo>
                <a:lnTo>
                  <a:pt x="5056239" y="0"/>
                </a:lnTo>
                <a:lnTo>
                  <a:pt x="5056239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6297763" y="2345200"/>
            <a:ext cx="5596600" cy="5596600"/>
          </a:xfrm>
          <a:custGeom>
            <a:avLst/>
            <a:gdLst/>
            <a:ahLst/>
            <a:cxnLst/>
            <a:rect l="l" t="t" r="r" b="b"/>
            <a:pathLst>
              <a:path w="5596600" h="5596600">
                <a:moveTo>
                  <a:pt x="0" y="0"/>
                </a:moveTo>
                <a:lnTo>
                  <a:pt x="5596600" y="0"/>
                </a:lnTo>
                <a:lnTo>
                  <a:pt x="5596600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1660940" y="3136575"/>
            <a:ext cx="6195434" cy="4013850"/>
          </a:xfrm>
          <a:custGeom>
            <a:avLst/>
            <a:gdLst/>
            <a:ahLst/>
            <a:cxnLst/>
            <a:rect l="l" t="t" r="r" b="b"/>
            <a:pathLst>
              <a:path w="6195434" h="4013850">
                <a:moveTo>
                  <a:pt x="0" y="0"/>
                </a:moveTo>
                <a:lnTo>
                  <a:pt x="6195434" y="0"/>
                </a:lnTo>
                <a:lnTo>
                  <a:pt x="6195434" y="4013850"/>
                </a:lnTo>
                <a:lnTo>
                  <a:pt x="0" y="401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6223943" y="667385"/>
            <a:ext cx="611914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DỰ ÁN LIÊN QUAN</a:t>
            </a:r>
          </a:p>
        </p:txBody>
      </p:sp>
      <p:sp>
        <p:nvSpPr>
          <p:cNvPr id="16" name="Freeform 16">
            <a:hlinkClick r:id="rId7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E24ACEA3-0789-369F-7371-A2426A3F791F}"/>
              </a:ext>
            </a:extLst>
          </p:cNvPr>
          <p:cNvSpPr txBox="1"/>
          <p:nvPr/>
        </p:nvSpPr>
        <p:spPr>
          <a:xfrm>
            <a:off x="4669128" y="8859520"/>
            <a:ext cx="8295752" cy="3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số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số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kế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theo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CNC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241637" y="5921260"/>
            <a:ext cx="2977778" cy="257877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5340384" y="8204500"/>
            <a:ext cx="4201515" cy="3638531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3306733" y="9212552"/>
            <a:ext cx="2481390" cy="214889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4819162" y="4875374"/>
            <a:ext cx="2701595" cy="1996876"/>
          </a:xfrm>
          <a:custGeom>
            <a:avLst/>
            <a:gdLst/>
            <a:ahLst/>
            <a:cxnLst/>
            <a:rect l="l" t="t" r="r" b="b"/>
            <a:pathLst>
              <a:path w="2701595" h="1996876">
                <a:moveTo>
                  <a:pt x="0" y="0"/>
                </a:moveTo>
                <a:lnTo>
                  <a:pt x="2701595" y="0"/>
                </a:lnTo>
                <a:lnTo>
                  <a:pt x="2701595" y="1996876"/>
                </a:lnTo>
                <a:lnTo>
                  <a:pt x="0" y="199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9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7692207" y="4268718"/>
            <a:ext cx="4630930" cy="3288698"/>
          </a:xfrm>
          <a:custGeom>
            <a:avLst/>
            <a:gdLst/>
            <a:ahLst/>
            <a:cxnLst/>
            <a:rect l="l" t="t" r="r" b="b"/>
            <a:pathLst>
              <a:path w="4630930" h="3288698">
                <a:moveTo>
                  <a:pt x="0" y="0"/>
                </a:moveTo>
                <a:lnTo>
                  <a:pt x="4630930" y="0"/>
                </a:lnTo>
                <a:lnTo>
                  <a:pt x="4630930" y="3288698"/>
                </a:lnTo>
                <a:lnTo>
                  <a:pt x="0" y="3288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2570787" y="2674600"/>
            <a:ext cx="4688513" cy="4819268"/>
          </a:xfrm>
          <a:custGeom>
            <a:avLst/>
            <a:gdLst/>
            <a:ahLst/>
            <a:cxnLst/>
            <a:rect l="l" t="t" r="r" b="b"/>
            <a:pathLst>
              <a:path w="4688513" h="4819268">
                <a:moveTo>
                  <a:pt x="0" y="0"/>
                </a:moveTo>
                <a:lnTo>
                  <a:pt x="4688513" y="0"/>
                </a:lnTo>
                <a:lnTo>
                  <a:pt x="4688513" y="4819268"/>
                </a:lnTo>
                <a:lnTo>
                  <a:pt x="0" y="4819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853871" y="3473424"/>
            <a:ext cx="3563760" cy="3979785"/>
          </a:xfrm>
          <a:custGeom>
            <a:avLst/>
            <a:gdLst/>
            <a:ahLst/>
            <a:cxnLst/>
            <a:rect l="l" t="t" r="r" b="b"/>
            <a:pathLst>
              <a:path w="3563760" h="3979785">
                <a:moveTo>
                  <a:pt x="0" y="0"/>
                </a:moveTo>
                <a:lnTo>
                  <a:pt x="3563761" y="0"/>
                </a:lnTo>
                <a:lnTo>
                  <a:pt x="3563761" y="3979785"/>
                </a:lnTo>
                <a:lnTo>
                  <a:pt x="0" y="3979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21" r="-1848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853871" y="7834034"/>
            <a:ext cx="322202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Gọn gàng dễ sửa chữa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19162" y="7663219"/>
            <a:ext cx="2624546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Lựa chọn thiết bị phù hợp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44705" y="7663219"/>
            <a:ext cx="332593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 kế mạch điều khiển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98443" y="7663219"/>
            <a:ext cx="296225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Giao diện thân thiện, dễ sử dụng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TextBox 18"/>
          <p:cNvSpPr txBox="1"/>
          <p:nvPr/>
        </p:nvSpPr>
        <p:spPr>
          <a:xfrm>
            <a:off x="6223943" y="667385"/>
            <a:ext cx="724903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MỤC TIÊU PHẠM VI CỦA ĐỀ TÀI</a:t>
            </a:r>
          </a:p>
        </p:txBody>
      </p:sp>
      <p:sp>
        <p:nvSpPr>
          <p:cNvPr id="20" name="Freeform 20">
            <a:hlinkClick r:id="rId8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1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22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459200" y="7096796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817549" y="-2203100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999227" y="8856006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0231" y="2242344"/>
            <a:ext cx="76373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XÁC ĐỊNH VẤN ĐỀ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96073" y="3865598"/>
            <a:ext cx="2555804" cy="25558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D3E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51877" y="4729162"/>
            <a:ext cx="589475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spc="-20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PHƯƠNG PHÁP</a:t>
            </a:r>
          </a:p>
        </p:txBody>
      </p:sp>
      <p:sp>
        <p:nvSpPr>
          <p:cNvPr id="13" name="TextBox 13">
            <a:hlinkClick r:id="rId2" action="ppaction://hlinksldjump"/>
          </p:cNvPr>
          <p:cNvSpPr txBox="1"/>
          <p:nvPr/>
        </p:nvSpPr>
        <p:spPr>
          <a:xfrm>
            <a:off x="901617" y="4120337"/>
            <a:ext cx="1544717" cy="182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0231" y="3536156"/>
            <a:ext cx="76373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GIẢI PHÁP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80231" y="4898231"/>
            <a:ext cx="67729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 BƯỚC TIẾN HÀNH THỰC HIỆN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80231" y="7076281"/>
            <a:ext cx="76373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PHÂN TÍCH KẾT QUẢ</a:t>
            </a:r>
          </a:p>
        </p:txBody>
      </p:sp>
      <p:sp>
        <p:nvSpPr>
          <p:cNvPr id="17" name="Freeform 17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121549" y="7466344"/>
            <a:ext cx="7414699" cy="6398668"/>
            <a:chOff x="0" y="0"/>
            <a:chExt cx="3632353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2353" cy="3134614"/>
            </a:xfrm>
            <a:custGeom>
              <a:avLst/>
              <a:gdLst/>
              <a:ahLst/>
              <a:cxnLst/>
              <a:rect l="l" t="t" r="r" b="b"/>
              <a:pathLst>
                <a:path w="3632353" h="3134614">
                  <a:moveTo>
                    <a:pt x="3632353" y="1567307"/>
                  </a:moveTo>
                  <a:lnTo>
                    <a:pt x="272747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27351" y="0"/>
                  </a:lnTo>
                  <a:lnTo>
                    <a:pt x="3632353" y="1567307"/>
                  </a:lnTo>
                  <a:close/>
                </a:path>
              </a:pathLst>
            </a:custGeom>
            <a:solidFill>
              <a:srgbClr val="104E8B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6190424" y="-2390990"/>
            <a:ext cx="5276948" cy="4781980"/>
            <a:chOff x="0" y="0"/>
            <a:chExt cx="3619627" cy="3280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280113"/>
            </a:xfrm>
            <a:custGeom>
              <a:avLst/>
              <a:gdLst/>
              <a:ahLst/>
              <a:cxnLst/>
              <a:rect l="l" t="t" r="r" b="b"/>
              <a:pathLst>
                <a:path w="3619627" h="3280113">
                  <a:moveTo>
                    <a:pt x="3619627" y="1640056"/>
                  </a:moveTo>
                  <a:lnTo>
                    <a:pt x="2714752" y="3280113"/>
                  </a:lnTo>
                  <a:lnTo>
                    <a:pt x="904875" y="3280113"/>
                  </a:lnTo>
                  <a:lnTo>
                    <a:pt x="0" y="1640056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640056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4599284" y="8640861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2009140" y="7234753"/>
            <a:ext cx="654879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Tính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nghệ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tính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kinh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tế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30254" y="3638764"/>
            <a:ext cx="742440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chỉ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tiêu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về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quả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07628" y="4539939"/>
            <a:ext cx="454008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Khả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năng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làm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việc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30254" y="5436987"/>
            <a:ext cx="293694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Độ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tin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cậy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01766" y="6334035"/>
            <a:ext cx="510584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toàn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trong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sử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dụng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223943" y="667385"/>
            <a:ext cx="611914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XÁC ĐỊNH VẤN ĐỀ</a:t>
            </a:r>
          </a:p>
        </p:txBody>
      </p:sp>
      <p:sp>
        <p:nvSpPr>
          <p:cNvPr id="31" name="Freeform 31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3" name="Freeform 33">
            <a:hlinkClick r:id="rId6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4" name="Freeform 34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78705E-965D-A295-56B7-3BA3F6531105}"/>
              </a:ext>
            </a:extLst>
          </p:cNvPr>
          <p:cNvGrpSpPr/>
          <p:nvPr/>
        </p:nvGrpSpPr>
        <p:grpSpPr>
          <a:xfrm>
            <a:off x="8897730" y="3057546"/>
            <a:ext cx="6601122" cy="5470766"/>
            <a:chOff x="8897730" y="3057546"/>
            <a:chExt cx="6601122" cy="547076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8770ED62-1A79-527B-999F-70CAB3CCFC77}"/>
                </a:ext>
              </a:extLst>
            </p:cNvPr>
            <p:cNvSpPr/>
            <p:nvPr/>
          </p:nvSpPr>
          <p:spPr>
            <a:xfrm>
              <a:off x="11504425" y="6609914"/>
              <a:ext cx="1928919" cy="1918398"/>
            </a:xfrm>
            <a:custGeom>
              <a:avLst/>
              <a:gdLst/>
              <a:ahLst/>
              <a:cxnLst/>
              <a:rect l="l" t="t" r="r" b="b"/>
              <a:pathLst>
                <a:path w="1928919" h="1918398">
                  <a:moveTo>
                    <a:pt x="0" y="0"/>
                  </a:moveTo>
                  <a:lnTo>
                    <a:pt x="1928919" y="0"/>
                  </a:lnTo>
                  <a:lnTo>
                    <a:pt x="1928919" y="1918398"/>
                  </a:lnTo>
                  <a:lnTo>
                    <a:pt x="0" y="1918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A0DF373E-3AEB-4BC4-09BF-996A1981D394}"/>
                </a:ext>
              </a:extLst>
            </p:cNvPr>
            <p:cNvSpPr/>
            <p:nvPr/>
          </p:nvSpPr>
          <p:spPr>
            <a:xfrm>
              <a:off x="8897730" y="3057546"/>
              <a:ext cx="1562470" cy="1482393"/>
            </a:xfrm>
            <a:custGeom>
              <a:avLst/>
              <a:gdLst/>
              <a:ahLst/>
              <a:cxnLst/>
              <a:rect l="l" t="t" r="r" b="b"/>
              <a:pathLst>
                <a:path w="1562470" h="1482393">
                  <a:moveTo>
                    <a:pt x="0" y="0"/>
                  </a:moveTo>
                  <a:lnTo>
                    <a:pt x="1562470" y="0"/>
                  </a:lnTo>
                  <a:lnTo>
                    <a:pt x="1562470" y="1482394"/>
                  </a:lnTo>
                  <a:lnTo>
                    <a:pt x="0" y="14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0E1048DF-887B-E253-4ADF-70B0B994E5F0}"/>
                </a:ext>
              </a:extLst>
            </p:cNvPr>
            <p:cNvSpPr/>
            <p:nvPr/>
          </p:nvSpPr>
          <p:spPr>
            <a:xfrm>
              <a:off x="11504425" y="3166458"/>
              <a:ext cx="1499106" cy="1401664"/>
            </a:xfrm>
            <a:custGeom>
              <a:avLst/>
              <a:gdLst/>
              <a:ahLst/>
              <a:cxnLst/>
              <a:rect l="l" t="t" r="r" b="b"/>
              <a:pathLst>
                <a:path w="1499106" h="1401664">
                  <a:moveTo>
                    <a:pt x="0" y="0"/>
                  </a:moveTo>
                  <a:lnTo>
                    <a:pt x="1499106" y="0"/>
                  </a:lnTo>
                  <a:lnTo>
                    <a:pt x="1499106" y="1401665"/>
                  </a:lnTo>
                  <a:lnTo>
                    <a:pt x="0" y="1401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6C569CF-6F9B-4DE1-345D-3AF864732DF2}"/>
                </a:ext>
              </a:extLst>
            </p:cNvPr>
            <p:cNvSpPr/>
            <p:nvPr/>
          </p:nvSpPr>
          <p:spPr>
            <a:xfrm>
              <a:off x="14047756" y="3152749"/>
              <a:ext cx="1451096" cy="1523461"/>
            </a:xfrm>
            <a:custGeom>
              <a:avLst/>
              <a:gdLst/>
              <a:ahLst/>
              <a:cxnLst/>
              <a:rect l="l" t="t" r="r" b="b"/>
              <a:pathLst>
                <a:path w="1451096" h="1523461">
                  <a:moveTo>
                    <a:pt x="0" y="0"/>
                  </a:moveTo>
                  <a:lnTo>
                    <a:pt x="1451096" y="0"/>
                  </a:lnTo>
                  <a:lnTo>
                    <a:pt x="1451096" y="1523461"/>
                  </a:lnTo>
                  <a:lnTo>
                    <a:pt x="0" y="152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26C486E5-D633-6DF8-A529-5B394693B32F}"/>
                </a:ext>
              </a:extLst>
            </p:cNvPr>
            <p:cNvSpPr/>
            <p:nvPr/>
          </p:nvSpPr>
          <p:spPr>
            <a:xfrm>
              <a:off x="11968315" y="5151432"/>
              <a:ext cx="749553" cy="1110614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934FA6-7D82-25C8-9417-B7B3F059F10D}"/>
              </a:ext>
            </a:extLst>
          </p:cNvPr>
          <p:cNvGrpSpPr/>
          <p:nvPr/>
        </p:nvGrpSpPr>
        <p:grpSpPr>
          <a:xfrm>
            <a:off x="9493761" y="3054700"/>
            <a:ext cx="5564774" cy="5449890"/>
            <a:chOff x="19084159" y="3078422"/>
            <a:chExt cx="5564774" cy="5449890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C4947B4-3681-52B0-F1E9-555742A9FA4C}"/>
                </a:ext>
              </a:extLst>
            </p:cNvPr>
            <p:cNvSpPr/>
            <p:nvPr/>
          </p:nvSpPr>
          <p:spPr>
            <a:xfrm>
              <a:off x="20437954" y="6712172"/>
              <a:ext cx="2632087" cy="1816140"/>
            </a:xfrm>
            <a:custGeom>
              <a:avLst/>
              <a:gdLst/>
              <a:ahLst/>
              <a:cxnLst/>
              <a:rect l="l" t="t" r="r" b="b"/>
              <a:pathLst>
                <a:path w="2632087" h="1816140">
                  <a:moveTo>
                    <a:pt x="0" y="0"/>
                  </a:moveTo>
                  <a:lnTo>
                    <a:pt x="2632087" y="0"/>
                  </a:lnTo>
                  <a:lnTo>
                    <a:pt x="2632087" y="1816140"/>
                  </a:lnTo>
                  <a:lnTo>
                    <a:pt x="0" y="181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3772D0A-186D-C32C-592B-FB389737D39F}"/>
                </a:ext>
              </a:extLst>
            </p:cNvPr>
            <p:cNvSpPr/>
            <p:nvPr/>
          </p:nvSpPr>
          <p:spPr>
            <a:xfrm>
              <a:off x="21079066" y="3078422"/>
              <a:ext cx="1041318" cy="1350169"/>
            </a:xfrm>
            <a:custGeom>
              <a:avLst/>
              <a:gdLst/>
              <a:ahLst/>
              <a:cxnLst/>
              <a:rect l="l" t="t" r="r" b="b"/>
              <a:pathLst>
                <a:path w="1041318" h="1350169">
                  <a:moveTo>
                    <a:pt x="0" y="0"/>
                  </a:moveTo>
                  <a:lnTo>
                    <a:pt x="1041318" y="0"/>
                  </a:lnTo>
                  <a:lnTo>
                    <a:pt x="1041318" y="1350168"/>
                  </a:lnTo>
                  <a:lnTo>
                    <a:pt x="0" y="135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97C63BF-690B-B484-871A-7EEFDBE7C138}"/>
                </a:ext>
              </a:extLst>
            </p:cNvPr>
            <p:cNvSpPr/>
            <p:nvPr/>
          </p:nvSpPr>
          <p:spPr>
            <a:xfrm>
              <a:off x="19084159" y="3078422"/>
              <a:ext cx="1286036" cy="1350169"/>
            </a:xfrm>
            <a:custGeom>
              <a:avLst/>
              <a:gdLst/>
              <a:ahLst/>
              <a:cxnLst/>
              <a:rect l="l" t="t" r="r" b="b"/>
              <a:pathLst>
                <a:path w="1286036" h="1350169">
                  <a:moveTo>
                    <a:pt x="0" y="0"/>
                  </a:moveTo>
                  <a:lnTo>
                    <a:pt x="1286036" y="0"/>
                  </a:lnTo>
                  <a:lnTo>
                    <a:pt x="1286036" y="1350168"/>
                  </a:lnTo>
                  <a:lnTo>
                    <a:pt x="0" y="135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FB10953-5F76-D293-29D6-A84A86BA539F}"/>
                </a:ext>
              </a:extLst>
            </p:cNvPr>
            <p:cNvSpPr/>
            <p:nvPr/>
          </p:nvSpPr>
          <p:spPr>
            <a:xfrm>
              <a:off x="22829652" y="3141873"/>
              <a:ext cx="1819281" cy="993782"/>
            </a:xfrm>
            <a:custGeom>
              <a:avLst/>
              <a:gdLst/>
              <a:ahLst/>
              <a:cxnLst/>
              <a:rect l="l" t="t" r="r" b="b"/>
              <a:pathLst>
                <a:path w="1819281" h="993782">
                  <a:moveTo>
                    <a:pt x="0" y="0"/>
                  </a:moveTo>
                  <a:lnTo>
                    <a:pt x="1819281" y="0"/>
                  </a:lnTo>
                  <a:lnTo>
                    <a:pt x="1819281" y="993782"/>
                  </a:lnTo>
                  <a:lnTo>
                    <a:pt x="0" y="993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289C635-D181-1C02-2E55-F448439B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1515429" y="5116022"/>
              <a:ext cx="859611" cy="121320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973619-E806-5BD4-0897-9BDA418CD481}"/>
              </a:ext>
            </a:extLst>
          </p:cNvPr>
          <p:cNvGrpSpPr/>
          <p:nvPr/>
        </p:nvGrpSpPr>
        <p:grpSpPr>
          <a:xfrm>
            <a:off x="10834238" y="3223524"/>
            <a:ext cx="2910388" cy="5903087"/>
            <a:chOff x="7831965" y="8806123"/>
            <a:chExt cx="2910388" cy="5903087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B1D372C-D093-FA6B-CA2D-5BBE9CE91FDF}"/>
                </a:ext>
              </a:extLst>
            </p:cNvPr>
            <p:cNvSpPr/>
            <p:nvPr/>
          </p:nvSpPr>
          <p:spPr>
            <a:xfrm>
              <a:off x="8021393" y="12409999"/>
              <a:ext cx="2720960" cy="2299211"/>
            </a:xfrm>
            <a:custGeom>
              <a:avLst/>
              <a:gdLst/>
              <a:ahLst/>
              <a:cxnLst/>
              <a:rect l="l" t="t" r="r" b="b"/>
              <a:pathLst>
                <a:path w="2720960" h="2299211">
                  <a:moveTo>
                    <a:pt x="0" y="0"/>
                  </a:moveTo>
                  <a:lnTo>
                    <a:pt x="2720960" y="0"/>
                  </a:lnTo>
                  <a:lnTo>
                    <a:pt x="2720960" y="2299211"/>
                  </a:lnTo>
                  <a:lnTo>
                    <a:pt x="0" y="2299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8BBF322A-B472-63CF-1CAD-60980BD5CE8E}"/>
                </a:ext>
              </a:extLst>
            </p:cNvPr>
            <p:cNvSpPr/>
            <p:nvPr/>
          </p:nvSpPr>
          <p:spPr>
            <a:xfrm>
              <a:off x="7831965" y="8867343"/>
              <a:ext cx="1451931" cy="1395669"/>
            </a:xfrm>
            <a:custGeom>
              <a:avLst/>
              <a:gdLst/>
              <a:ahLst/>
              <a:cxnLst/>
              <a:rect l="l" t="t" r="r" b="b"/>
              <a:pathLst>
                <a:path w="1451931" h="1395669">
                  <a:moveTo>
                    <a:pt x="0" y="0"/>
                  </a:moveTo>
                  <a:lnTo>
                    <a:pt x="1451931" y="0"/>
                  </a:lnTo>
                  <a:lnTo>
                    <a:pt x="1451931" y="1395669"/>
                  </a:lnTo>
                  <a:lnTo>
                    <a:pt x="0" y="1395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B19FDDD3-BBE8-6C5D-0C53-00347A3C6627}"/>
                </a:ext>
              </a:extLst>
            </p:cNvPr>
            <p:cNvSpPr/>
            <p:nvPr/>
          </p:nvSpPr>
          <p:spPr>
            <a:xfrm>
              <a:off x="9743207" y="8806123"/>
              <a:ext cx="857732" cy="1518110"/>
            </a:xfrm>
            <a:custGeom>
              <a:avLst/>
              <a:gdLst/>
              <a:ahLst/>
              <a:cxnLst/>
              <a:rect l="l" t="t" r="r" b="b"/>
              <a:pathLst>
                <a:path w="857732" h="1518110">
                  <a:moveTo>
                    <a:pt x="0" y="0"/>
                  </a:moveTo>
                  <a:lnTo>
                    <a:pt x="857733" y="0"/>
                  </a:lnTo>
                  <a:lnTo>
                    <a:pt x="857733" y="1518110"/>
                  </a:lnTo>
                  <a:lnTo>
                    <a:pt x="0" y="1518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B56A89A-4EDD-696F-4CFA-ED694CFB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952067" y="10719932"/>
              <a:ext cx="859611" cy="1213209"/>
            </a:xfrm>
            <a:prstGeom prst="rect">
              <a:avLst/>
            </a:prstGeom>
          </p:spPr>
        </p:pic>
      </p:grpSp>
      <p:sp>
        <p:nvSpPr>
          <p:cNvPr id="53" name="Freeform 10">
            <a:extLst>
              <a:ext uri="{FF2B5EF4-FFF2-40B4-BE49-F238E27FC236}">
                <a16:creationId xmlns:a16="http://schemas.microsoft.com/office/drawing/2014/main" id="{FE9A25F6-0D8E-B845-849A-6FC0012EFF72}"/>
              </a:ext>
            </a:extLst>
          </p:cNvPr>
          <p:cNvSpPr/>
          <p:nvPr/>
        </p:nvSpPr>
        <p:spPr>
          <a:xfrm>
            <a:off x="11678486" y="4895470"/>
            <a:ext cx="1495860" cy="1724334"/>
          </a:xfrm>
          <a:custGeom>
            <a:avLst/>
            <a:gdLst/>
            <a:ahLst/>
            <a:cxnLst/>
            <a:rect l="l" t="t" r="r" b="b"/>
            <a:pathLst>
              <a:path w="1495860" h="1724334">
                <a:moveTo>
                  <a:pt x="0" y="0"/>
                </a:moveTo>
                <a:lnTo>
                  <a:pt x="1495859" y="0"/>
                </a:lnTo>
                <a:lnTo>
                  <a:pt x="1495859" y="1724334"/>
                </a:lnTo>
                <a:lnTo>
                  <a:pt x="0" y="172433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B38CC03-83D8-5685-E443-F64980457A95}"/>
              </a:ext>
            </a:extLst>
          </p:cNvPr>
          <p:cNvGrpSpPr/>
          <p:nvPr/>
        </p:nvGrpSpPr>
        <p:grpSpPr>
          <a:xfrm>
            <a:off x="10136779" y="3054700"/>
            <a:ext cx="4471364" cy="5828144"/>
            <a:chOff x="-7541490" y="3082833"/>
            <a:chExt cx="4471364" cy="582814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7B12F2-3638-2589-AA96-509B026F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5723178" y="5151432"/>
              <a:ext cx="859611" cy="1213209"/>
            </a:xfrm>
            <a:prstGeom prst="rect">
              <a:avLst/>
            </a:prstGeom>
          </p:spPr>
        </p:pic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CC97D30-DBD9-B6FC-5B9A-BFB60CE5B889}"/>
                </a:ext>
              </a:extLst>
            </p:cNvPr>
            <p:cNvSpPr/>
            <p:nvPr/>
          </p:nvSpPr>
          <p:spPr>
            <a:xfrm>
              <a:off x="-6811476" y="6885468"/>
              <a:ext cx="3404217" cy="2025509"/>
            </a:xfrm>
            <a:custGeom>
              <a:avLst/>
              <a:gdLst/>
              <a:ahLst/>
              <a:cxnLst/>
              <a:rect l="l" t="t" r="r" b="b"/>
              <a:pathLst>
                <a:path w="3404217" h="2025509">
                  <a:moveTo>
                    <a:pt x="0" y="0"/>
                  </a:moveTo>
                  <a:lnTo>
                    <a:pt x="3404217" y="0"/>
                  </a:lnTo>
                  <a:lnTo>
                    <a:pt x="3404217" y="2025509"/>
                  </a:lnTo>
                  <a:lnTo>
                    <a:pt x="0" y="2025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BE0544E9-1DAD-2BA6-F05A-50FECD734A37}"/>
                </a:ext>
              </a:extLst>
            </p:cNvPr>
            <p:cNvSpPr/>
            <p:nvPr/>
          </p:nvSpPr>
          <p:spPr>
            <a:xfrm>
              <a:off x="-4421042" y="3082833"/>
              <a:ext cx="1350916" cy="1603461"/>
            </a:xfrm>
            <a:custGeom>
              <a:avLst/>
              <a:gdLst/>
              <a:ahLst/>
              <a:cxnLst/>
              <a:rect l="l" t="t" r="r" b="b"/>
              <a:pathLst>
                <a:path w="1350916" h="1603461">
                  <a:moveTo>
                    <a:pt x="0" y="0"/>
                  </a:moveTo>
                  <a:lnTo>
                    <a:pt x="1350916" y="0"/>
                  </a:lnTo>
                  <a:lnTo>
                    <a:pt x="1350916" y="1603461"/>
                  </a:lnTo>
                  <a:lnTo>
                    <a:pt x="0" y="160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4C4A2A74-DBB4-881B-97C1-B7B22B0D3480}"/>
                </a:ext>
              </a:extLst>
            </p:cNvPr>
            <p:cNvSpPr/>
            <p:nvPr/>
          </p:nvSpPr>
          <p:spPr>
            <a:xfrm>
              <a:off x="-7541490" y="3152749"/>
              <a:ext cx="1542694" cy="1463631"/>
            </a:xfrm>
            <a:custGeom>
              <a:avLst/>
              <a:gdLst/>
              <a:ahLst/>
              <a:cxnLst/>
              <a:rect l="l" t="t" r="r" b="b"/>
              <a:pathLst>
                <a:path w="1542694" h="1463631">
                  <a:moveTo>
                    <a:pt x="0" y="0"/>
                  </a:moveTo>
                  <a:lnTo>
                    <a:pt x="1542694" y="0"/>
                  </a:lnTo>
                  <a:lnTo>
                    <a:pt x="1542694" y="1463631"/>
                  </a:lnTo>
                  <a:lnTo>
                    <a:pt x="0" y="1463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09086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35818" y="9510394"/>
            <a:ext cx="14782624" cy="2031774"/>
            <a:chOff x="0" y="0"/>
            <a:chExt cx="22806580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06580" cy="3134614"/>
            </a:xfrm>
            <a:custGeom>
              <a:avLst/>
              <a:gdLst/>
              <a:ahLst/>
              <a:cxnLst/>
              <a:rect l="l" t="t" r="r" b="b"/>
              <a:pathLst>
                <a:path w="22806580" h="3134614">
                  <a:moveTo>
                    <a:pt x="22806580" y="1567307"/>
                  </a:moveTo>
                  <a:lnTo>
                    <a:pt x="21901705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1901578" y="0"/>
                  </a:lnTo>
                  <a:lnTo>
                    <a:pt x="22806580" y="1567307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 rot="10800000">
            <a:off x="-4032703" y="8217201"/>
            <a:ext cx="7388722" cy="6398668"/>
          </a:xfrm>
          <a:custGeom>
            <a:avLst/>
            <a:gdLst/>
            <a:ahLst/>
            <a:cxnLst/>
            <a:rect l="l" t="t" r="r" b="b"/>
            <a:pathLst>
              <a:path w="3619627" h="3134614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104E8B"/>
          </a:solid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4620826" y="-2479518"/>
            <a:ext cx="5276948" cy="456986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169E1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574446" y="7864254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7CEFA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56266" y="3734240"/>
            <a:ext cx="6837003" cy="23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kế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cơ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khí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Thiết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kế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Xây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dựng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điều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khiển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Xây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dựng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Web-server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5400" y="2653015"/>
            <a:ext cx="5586873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Cơ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sở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pháp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luận</a:t>
            </a:r>
            <a:endParaRPr lang="en-US" sz="38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39840" y="2636740"/>
            <a:ext cx="6025122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Phương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án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thực</a:t>
            </a: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tiễn</a:t>
            </a:r>
            <a:endParaRPr lang="en-US" sz="3800" dirty="0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94731" y="3597480"/>
            <a:ext cx="7579749" cy="301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toàn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sản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phẩm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Chứng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nhận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tiêu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chuẩn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tiêu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chuẩn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ngành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Bảo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vệ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dữ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quyền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riêng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tư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Pháp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về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quản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mạng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dịch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vụ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điện</a:t>
            </a:r>
            <a:r>
              <a:rPr lang="en-US" sz="2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tử</a:t>
            </a:r>
            <a:endParaRPr lang="en-US" sz="2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53871" y="392160"/>
            <a:ext cx="1147895" cy="1477829"/>
          </a:xfrm>
          <a:custGeom>
            <a:avLst/>
            <a:gdLst/>
            <a:ahLst/>
            <a:cxnLst/>
            <a:rect l="l" t="t" r="r" b="b"/>
            <a:pathLst>
              <a:path w="1147895" h="1477829">
                <a:moveTo>
                  <a:pt x="0" y="0"/>
                </a:moveTo>
                <a:lnTo>
                  <a:pt x="1147895" y="0"/>
                </a:lnTo>
                <a:lnTo>
                  <a:pt x="1147895" y="1477828"/>
                </a:lnTo>
                <a:lnTo>
                  <a:pt x="0" y="147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2218239" y="392160"/>
            <a:ext cx="1147895" cy="1147895"/>
          </a:xfrm>
          <a:custGeom>
            <a:avLst/>
            <a:gdLst/>
            <a:ahLst/>
            <a:cxnLst/>
            <a:rect l="l" t="t" r="r" b="b"/>
            <a:pathLst>
              <a:path w="1147895" h="1147895">
                <a:moveTo>
                  <a:pt x="0" y="0"/>
                </a:moveTo>
                <a:lnTo>
                  <a:pt x="1147895" y="0"/>
                </a:lnTo>
                <a:lnTo>
                  <a:pt x="1147895" y="1147894"/>
                </a:lnTo>
                <a:lnTo>
                  <a:pt x="0" y="114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16"/>
          <p:cNvSpPr txBox="1"/>
          <p:nvPr/>
        </p:nvSpPr>
        <p:spPr>
          <a:xfrm>
            <a:off x="6223943" y="667385"/>
            <a:ext cx="611914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GIẢI PHÁP</a:t>
            </a:r>
          </a:p>
        </p:txBody>
      </p:sp>
      <p:sp>
        <p:nvSpPr>
          <p:cNvPr id="17" name="Freeform 17"/>
          <p:cNvSpPr/>
          <p:nvPr/>
        </p:nvSpPr>
        <p:spPr>
          <a:xfrm>
            <a:off x="4669128" y="614405"/>
            <a:ext cx="959419" cy="828589"/>
          </a:xfrm>
          <a:custGeom>
            <a:avLst/>
            <a:gdLst/>
            <a:ahLst/>
            <a:cxnLst/>
            <a:rect l="l" t="t" r="r" b="b"/>
            <a:pathLst>
              <a:path w="959419" h="828589">
                <a:moveTo>
                  <a:pt x="0" y="0"/>
                </a:moveTo>
                <a:lnTo>
                  <a:pt x="959419" y="0"/>
                </a:lnTo>
                <a:lnTo>
                  <a:pt x="959419" y="828590"/>
                </a:lnTo>
                <a:lnTo>
                  <a:pt x="0" y="828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19">
            <a:hlinkClick r:id="rId6" action="ppaction://hlinksldjump"/>
          </p:cNvPr>
          <p:cNvSpPr/>
          <p:nvPr/>
        </p:nvSpPr>
        <p:spPr>
          <a:xfrm flipH="1">
            <a:off x="294585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745715" y="0"/>
                </a:moveTo>
                <a:lnTo>
                  <a:pt x="0" y="0"/>
                </a:lnTo>
                <a:lnTo>
                  <a:pt x="0" y="745715"/>
                </a:lnTo>
                <a:lnTo>
                  <a:pt x="745715" y="745715"/>
                </a:lnTo>
                <a:lnTo>
                  <a:pt x="7457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7423730" y="9511671"/>
            <a:ext cx="559286" cy="559286"/>
          </a:xfrm>
          <a:custGeom>
            <a:avLst/>
            <a:gdLst/>
            <a:ahLst/>
            <a:cxnLst/>
            <a:rect l="l" t="t" r="r" b="b"/>
            <a:pathLst>
              <a:path w="745715" h="745715">
                <a:moveTo>
                  <a:pt x="0" y="0"/>
                </a:moveTo>
                <a:lnTo>
                  <a:pt x="745715" y="0"/>
                </a:lnTo>
                <a:lnTo>
                  <a:pt x="745715" y="745715"/>
                </a:lnTo>
                <a:lnTo>
                  <a:pt x="0" y="745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1538</Words>
  <Application>Microsoft Office PowerPoint</Application>
  <PresentationFormat>Custom</PresentationFormat>
  <Paragraphs>525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Roboto Bold</vt:lpstr>
      <vt:lpstr>Muli Bold</vt:lpstr>
      <vt:lpstr>Roboto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TỐT NGHIỆP</dc:title>
  <cp:lastModifiedBy>Phan Thoa</cp:lastModifiedBy>
  <cp:revision>5</cp:revision>
  <dcterms:created xsi:type="dcterms:W3CDTF">2006-08-16T00:00:00Z</dcterms:created>
  <dcterms:modified xsi:type="dcterms:W3CDTF">2024-07-03T17:34:53Z</dcterms:modified>
  <dc:identifier>DAGJasw-3U8</dc:identifier>
</cp:coreProperties>
</file>